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403" r:id="rId3"/>
    <p:sldId id="404" r:id="rId4"/>
    <p:sldId id="392" r:id="rId5"/>
    <p:sldId id="393" r:id="rId6"/>
    <p:sldId id="407" r:id="rId7"/>
    <p:sldId id="418" r:id="rId8"/>
    <p:sldId id="397" r:id="rId9"/>
    <p:sldId id="399" r:id="rId10"/>
    <p:sldId id="406" r:id="rId11"/>
    <p:sldId id="411" r:id="rId12"/>
    <p:sldId id="412" r:id="rId13"/>
    <p:sldId id="415" r:id="rId14"/>
    <p:sldId id="416" r:id="rId15"/>
    <p:sldId id="422" r:id="rId16"/>
    <p:sldId id="389" r:id="rId17"/>
    <p:sldId id="417" r:id="rId18"/>
    <p:sldId id="390" r:id="rId19"/>
    <p:sldId id="343" r:id="rId20"/>
    <p:sldId id="387" r:id="rId21"/>
    <p:sldId id="421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Unicode MS" pitchFamily="34" charset="-128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B200"/>
    <a:srgbClr val="339966"/>
    <a:srgbClr val="009900"/>
    <a:srgbClr val="CCFFCC"/>
    <a:srgbClr val="61FF61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807" autoAdjust="0"/>
    <p:restoredTop sz="90929"/>
  </p:normalViewPr>
  <p:slideViewPr>
    <p:cSldViewPr>
      <p:cViewPr>
        <p:scale>
          <a:sx n="50" d="100"/>
          <a:sy n="50" d="100"/>
        </p:scale>
        <p:origin x="-53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7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 Unicode MS" pitchFamily="32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Unicode MS" pitchFamily="32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 Unicode MS" pitchFamily="32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Unicode MS" pitchFamily="32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fld id="{EF94CA18-7A87-4ECB-8829-849156B26C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32" charset="0"/>
        <a:ea typeface="SimSun" pitchFamily="2" charset="-122"/>
        <a:cs typeface="Arial Unicode MS" pitchFamily="3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32" charset="0"/>
        <a:ea typeface="SimSun" pitchFamily="2" charset="-122"/>
        <a:cs typeface="Arial Unicode MS" pitchFamily="3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32" charset="0"/>
        <a:ea typeface="SimSun" pitchFamily="2" charset="-122"/>
        <a:cs typeface="Arial Unicode MS" pitchFamily="3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32" charset="0"/>
        <a:ea typeface="SimSun" pitchFamily="2" charset="-122"/>
        <a:cs typeface="Arial Unicode MS" pitchFamily="3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32" charset="0"/>
        <a:ea typeface="SimSun" pitchFamily="2" charset="-122"/>
        <a:cs typeface="Arial Unicode MS" pitchFamily="32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E59C93-1446-4C60-99AC-DF7E5C497317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1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F3BB212-5A82-4497-817F-99CF2BBCF61E}" type="slidenum">
              <a:rPr lang="en-GB" smtClean="0">
                <a:latin typeface="Times New Roman" pitchFamily="18" charset="0"/>
                <a:ea typeface="DejaVu Sans Condensed"/>
                <a:cs typeface="DejaVu Sans Condensed"/>
              </a:rPr>
              <a:pPr>
                <a:buFont typeface="Times New Roman" pitchFamily="18" charset="0"/>
                <a:buNone/>
              </a:pPr>
              <a:t>10</a:t>
            </a:fld>
            <a:endParaRPr lang="en-GB" smtClean="0">
              <a:latin typeface="Times New Roman" pitchFamily="18" charset="0"/>
              <a:ea typeface="DejaVu Sans Condensed"/>
              <a:cs typeface="DejaVu Sans Condensed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62475" cy="3419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0525" cy="4098925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6175" y="685800"/>
            <a:ext cx="4548188" cy="3411538"/>
          </a:xfrm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  <a:cs typeface="Arial Unicode MS" pitchFamily="34" charset="-128"/>
            </a:endParaRPr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A99367-4DFD-4222-8837-1C0F6E0E9263}" type="slidenum">
              <a:rPr lang="en-GB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11</a:t>
            </a:fld>
            <a:endParaRPr lang="en-GB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BFEF56-BA08-4235-8CC2-5FB1B94B497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152658-ECF9-4E04-940C-B4DE44B67350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solidFill>
            <a:srgbClr val="FFFFFF"/>
          </a:solidFill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B37F0F-C38F-44C8-B2E0-DE482ACE84BA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F8F3D0-5A44-4C19-9751-1D9822E6CE14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7238" cy="3425825"/>
          </a:xfrm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F52B8-7D57-4112-86CC-EB4AA9961535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16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D1DA5B-3A40-44F1-BD6F-830C5894F5AF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17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DBD766-B095-464A-BD7E-1F92D284D794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18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EB967-0A68-483F-BA5D-6F32B966BD19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19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9F974E-2873-4EBB-9A56-EC8539F2232C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48188" cy="3411538"/>
          </a:xfrm>
          <a:solidFill>
            <a:srgbClr val="FFFFFF"/>
          </a:solidFill>
          <a:ln/>
        </p:spPr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D2A4751-2F0A-468B-8D05-17550F77D066}" type="slidenum">
              <a:rPr lang="en-GB" sz="12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6175" y="685800"/>
            <a:ext cx="4548188" cy="3411538"/>
          </a:xfrm>
          <a:ln/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  <a:cs typeface="Arial Unicode MS" pitchFamily="34" charset="-128"/>
            </a:endParaRPr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25E0F2-CE4E-4449-A570-429EFA6EE094}" type="slidenum">
              <a:rPr lang="en-GB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20</a:t>
            </a:fld>
            <a:endParaRPr lang="en-GB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DF7CEC-647C-4B56-BCD2-B234B935A408}" type="slidenum">
              <a:rPr lang="ru-RU"/>
              <a:pPr>
                <a:defRPr/>
              </a:pPr>
              <a:t>21</a:t>
            </a:fld>
            <a:endParaRPr lang="ru-RU"/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/>
        </p:spPr>
      </p:sp>
      <p:sp>
        <p:nvSpPr>
          <p:cNvPr id="46084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0165" tIns="40083" rIns="80165" bIns="40083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66C216-44A2-42AC-9CB7-4DB73892C1A9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3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C93B5B-49F3-4555-8C07-04DC6F89F04B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4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E799E-D452-44A2-8C79-FF4837AA1A3D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5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49903D-D333-4368-B92F-F26306541A6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33561B-C265-468F-B4AA-37D785F9AC1B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7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B045AE-AEAF-4378-A050-E5E0241D82B7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A52DED-C429-4DC6-98FD-5CE8EBDFE11A}" type="slidenum">
              <a:rPr lang="ru-RU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ru-RU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809EA-0696-4BE9-8964-B610E0C4E4D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DDC4E-3350-4FBC-BCED-ABA0C13BD8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F988A-CA27-42C3-9EDC-9E186465F4F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262B4-57CA-4273-B77A-ABCD76D4C8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BE56A-8D38-46B1-BC4B-EE983664BA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54938" cy="1433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12FE-7F94-4480-B3C2-378A640512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1C84F-3671-4CEE-A834-6C4C59A1E4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6C5FD-290E-462E-AD94-0AC5C587860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34A59-33A1-49B2-923E-BAAEA7814BC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F89C4-514E-4BCA-88BD-FDE4A5B92D9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822A6-9169-47FB-94EF-54FAB6BC37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A9A8E-40E6-4A2B-AA98-5CE4E96A8EE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086EF-B3C1-48E2-B995-98660A7F778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128CD-0AD3-4F0A-A61D-8E393FCB9F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 Unicode MS" pitchFamily="32" charset="0"/>
                <a:ea typeface="宋体" charset="-122"/>
                <a:cs typeface="Arial Unicode MS" pitchFamily="32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 Unicode MS" pitchFamily="32" charset="0"/>
                <a:ea typeface="宋体" charset="-122"/>
                <a:cs typeface="Arial Unicode MS" pitchFamily="32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Unicode MS" pitchFamily="32" charset="0"/>
                <a:ea typeface="宋体" charset="-122"/>
                <a:cs typeface="Arial Unicode MS" pitchFamily="32" charset="0"/>
              </a:defRPr>
            </a:lvl1pPr>
          </a:lstStyle>
          <a:p>
            <a:pPr>
              <a:defRPr/>
            </a:pPr>
            <a:fld id="{83B3F92B-5C9C-42CA-ABBE-EC9DFD20C3A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</p:sldLayoutIdLst>
  <p:transition>
    <p:pull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 Unicode MS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Unicode MS" pitchFamily="32" charset="0"/>
          <a:ea typeface="Arial Unicode MS" pitchFamily="34" charset="-128"/>
          <a:cs typeface="Arial Unicode MS" pitchFamily="3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Unicode MS" pitchFamily="32" charset="0"/>
          <a:ea typeface="Arial Unicode MS" pitchFamily="34" charset="-128"/>
          <a:cs typeface="Arial Unicode MS" pitchFamily="3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Unicode MS" pitchFamily="32" charset="0"/>
          <a:ea typeface="Arial Unicode MS" pitchFamily="34" charset="-128"/>
          <a:cs typeface="Arial Unicode MS" pitchFamily="3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Unicode MS" pitchFamily="32" charset="0"/>
          <a:ea typeface="Arial Unicode MS" pitchFamily="34" charset="-128"/>
          <a:cs typeface="Arial Unicode MS" pitchFamily="32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Unicode MS" pitchFamily="32" charset="0"/>
          <a:cs typeface="Arial Unicode M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Unicode MS" pitchFamily="32" charset="0"/>
          <a:cs typeface="Arial Unicode M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Unicode MS" pitchFamily="32" charset="0"/>
          <a:cs typeface="Arial Unicode M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Unicode MS" pitchFamily="32" charset="0"/>
          <a:cs typeface="Arial Unicode MS" pitchFamily="3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 Unicode MS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 Unicode MS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 Unicode MS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 Unicode MS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 Unicode MS" pitchFamily="34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57188" y="2357438"/>
            <a:ext cx="8429625" cy="250031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400" dirty="0" smtClean="0"/>
              <a:t>2.1. Основные характеристики звезд и соотношения</a:t>
            </a:r>
            <a:br>
              <a:rPr lang="ru-RU" sz="2400" dirty="0" smtClean="0"/>
            </a:br>
            <a:r>
              <a:rPr lang="ru-RU" sz="2400" dirty="0" smtClean="0"/>
              <a:t>       между  ними.</a:t>
            </a:r>
            <a:br>
              <a:rPr lang="ru-RU" sz="2400" dirty="0" smtClean="0"/>
            </a:br>
            <a:r>
              <a:rPr lang="ru-RU" sz="2400" dirty="0" smtClean="0"/>
              <a:t>       Прямые методы определения основных</a:t>
            </a:r>
            <a:br>
              <a:rPr lang="ru-RU" sz="2400" dirty="0" smtClean="0"/>
            </a:br>
            <a:r>
              <a:rPr lang="ru-RU" sz="2400" dirty="0" smtClean="0"/>
              <a:t>       параметров звезд из наблюдений. </a:t>
            </a:r>
            <a:br>
              <a:rPr lang="ru-RU" sz="2400" dirty="0" smtClean="0"/>
            </a:br>
            <a:r>
              <a:rPr lang="ru-RU" sz="2400" dirty="0" smtClean="0"/>
              <a:t>       Распределение звезд по массе и светимости.</a:t>
            </a:r>
            <a:endParaRPr lang="en-US" altLang="zh-CN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785938" y="500063"/>
            <a:ext cx="43640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/>
              <a:t>Общая астрофизика</a:t>
            </a:r>
          </a:p>
          <a:p>
            <a:pPr algn="ctr"/>
            <a:r>
              <a:rPr lang="ru-RU" b="1"/>
              <a:t>Раздел 2. Звезды</a:t>
            </a:r>
          </a:p>
          <a:p>
            <a:pPr algn="ctr"/>
            <a:endParaRPr lang="ru-RU" b="1"/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Машонкина Людмила Ивановна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500063" y="3071813"/>
            <a:ext cx="8429625" cy="928687"/>
          </a:xfrm>
          <a:prstGeom prst="rect">
            <a:avLst/>
          </a:prstGeom>
          <a:noFill/>
          <a:ln w="36720">
            <a:noFill/>
            <a:round/>
            <a:headEnd/>
            <a:tailEnd/>
          </a:ln>
        </p:spPr>
        <p:txBody>
          <a:bodyPr wrap="none" lIns="108360" tIns="63360" rIns="108360" bIns="6336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baseline="-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bol</a:t>
            </a: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baseline="-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BC   </a:t>
            </a:r>
            <a:r>
              <a:rPr lang="en-GB">
                <a:solidFill>
                  <a:srgbClr val="000000"/>
                </a:solidFill>
                <a:cs typeface="Times New Roman" pitchFamily="18" charset="0"/>
              </a:rPr>
              <a:t>абсолютная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>
                <a:solidFill>
                  <a:srgbClr val="000000"/>
                </a:solidFill>
                <a:cs typeface="Times New Roman" pitchFamily="18" charset="0"/>
              </a:rPr>
              <a:t>б</a:t>
            </a:r>
            <a:r>
              <a:rPr lang="en-GB">
                <a:solidFill>
                  <a:srgbClr val="000000"/>
                </a:solidFill>
                <a:cs typeface="Times New Roman" pitchFamily="18" charset="0"/>
              </a:rPr>
              <a:t>олометрическая</a:t>
            </a:r>
            <a:r>
              <a:rPr lang="ru-RU">
                <a:solidFill>
                  <a:srgbClr val="000000"/>
                </a:solidFill>
                <a:cs typeface="Times New Roman" pitchFamily="18" charset="0"/>
              </a:rPr>
              <a:t> величина,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i="1" baseline="-33000">
                <a:solidFill>
                  <a:srgbClr val="000000"/>
                </a:solidFill>
                <a:cs typeface="Times New Roman" pitchFamily="18" charset="0"/>
              </a:rPr>
              <a:t>                                     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BC – </a:t>
            </a:r>
            <a:r>
              <a:rPr lang="ru-RU">
                <a:solidFill>
                  <a:srgbClr val="000000"/>
                </a:solidFill>
                <a:cs typeface="Times New Roman" pitchFamily="18" charset="0"/>
              </a:rPr>
              <a:t>б</a:t>
            </a:r>
            <a:r>
              <a:rPr lang="en-GB">
                <a:solidFill>
                  <a:srgbClr val="000000"/>
                </a:solidFill>
                <a:cs typeface="Times New Roman" pitchFamily="18" charset="0"/>
              </a:rPr>
              <a:t>олометрическа</a:t>
            </a:r>
            <a:r>
              <a:rPr lang="ru-RU">
                <a:solidFill>
                  <a:srgbClr val="000000"/>
                </a:solidFill>
                <a:cs typeface="Times New Roman" pitchFamily="18" charset="0"/>
              </a:rPr>
              <a:t>я поправка</a:t>
            </a:r>
            <a:r>
              <a:rPr lang="en-US" i="1" baseline="-33000">
                <a:solidFill>
                  <a:srgbClr val="000000"/>
                </a:solidFill>
                <a:cs typeface="Times New Roman" pitchFamily="18" charset="0"/>
              </a:rPr>
              <a:t>     </a:t>
            </a:r>
            <a:endParaRPr lang="en-GB" i="1" baseline="-3300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7170" name="Object 8"/>
          <p:cNvGraphicFramePr>
            <a:graphicFrameLocks noChangeAspect="1"/>
          </p:cNvGraphicFramePr>
          <p:nvPr/>
        </p:nvGraphicFramePr>
        <p:xfrm>
          <a:off x="574675" y="971550"/>
          <a:ext cx="1211263" cy="954088"/>
        </p:xfrm>
        <a:graphic>
          <a:graphicData uri="http://schemas.openxmlformats.org/presentationml/2006/ole">
            <p:oleObj spid="_x0000_s7170" name="Формула" r:id="rId4" imgW="622080" imgH="419040" progId="Equation.3">
              <p:embed/>
            </p:oleObj>
          </a:graphicData>
        </a:graphic>
      </p:graphicFrame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714500" y="252413"/>
            <a:ext cx="4965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Параметры звезд и соотношения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2214563" y="1000125"/>
            <a:ext cx="674846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>
                <a:cs typeface="Times New Roman" pitchFamily="18" charset="0"/>
              </a:rPr>
              <a:t> - </a:t>
            </a:r>
            <a:r>
              <a:rPr lang="ru-RU">
                <a:cs typeface="Times New Roman" pitchFamily="18" charset="0"/>
              </a:rPr>
              <a:t>ускорение силы тяжести на поверхности,</a:t>
            </a:r>
            <a:endParaRPr lang="en-US">
              <a:cs typeface="Times New Roman" pitchFamily="18" charset="0"/>
            </a:endParaRPr>
          </a:p>
          <a:p>
            <a:r>
              <a:rPr lang="ru-RU">
                <a:cs typeface="Times New Roman" pitchFamily="18" charset="0"/>
              </a:rPr>
              <a:t>                                                    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log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g 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0 – 14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500063" y="1905000"/>
            <a:ext cx="2244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4πR</a:t>
            </a:r>
            <a:r>
              <a:rPr lang="en-GB" sz="2800" baseline="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σT</a:t>
            </a:r>
            <a:r>
              <a:rPr lang="en-GB" sz="2800" baseline="-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</a:t>
            </a:r>
            <a:r>
              <a:rPr lang="en-GB" sz="2800" baseline="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500063" y="2428875"/>
            <a:ext cx="42910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sz="2800" baseline="-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bol</a:t>
            </a:r>
            <a:r>
              <a: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M</a:t>
            </a:r>
            <a:r>
              <a:rPr lang="en-GB" sz="2800" baseline="-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GB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-2.5 log</a:t>
            </a:r>
            <a:r>
              <a:rPr lang="en-GB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L/L</a:t>
            </a:r>
            <a:r>
              <a:rPr lang="en-GB" sz="2800" i="1" baseline="-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</a:p>
        </p:txBody>
      </p: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357188" y="4714875"/>
            <a:ext cx="49990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00"/>
                </a:solidFill>
                <a:cs typeface="Times New Roman" pitchFamily="18" charset="0"/>
              </a:rPr>
              <a:t>▪</a:t>
            </a:r>
            <a:r>
              <a:rPr lang="ru-RU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ru-RU"/>
              <a:t>начальная масса,</a:t>
            </a:r>
            <a:endParaRPr lang="ru-RU" baseline="-25000"/>
          </a:p>
          <a:p>
            <a:r>
              <a:rPr lang="ru-RU">
                <a:solidFill>
                  <a:srgbClr val="FF0000"/>
                </a:solidFill>
                <a:cs typeface="Times New Roman" pitchFamily="18" charset="0"/>
              </a:rPr>
              <a:t>▪</a:t>
            </a:r>
            <a:r>
              <a:rPr lang="ru-RU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ru-RU"/>
              <a:t>начальный химический состав</a:t>
            </a:r>
            <a:r>
              <a:rPr lang="en-US"/>
              <a:t>,</a:t>
            </a:r>
            <a:r>
              <a:rPr lang="ru-RU"/>
              <a:t> </a:t>
            </a:r>
          </a:p>
          <a:p>
            <a:r>
              <a:rPr lang="ru-RU">
                <a:solidFill>
                  <a:srgbClr val="FF0000"/>
                </a:solidFill>
                <a:cs typeface="Times New Roman" pitchFamily="18" charset="0"/>
              </a:rPr>
              <a:t>▪</a:t>
            </a:r>
            <a:r>
              <a:rPr lang="en-US"/>
              <a:t> </a:t>
            </a:r>
            <a:r>
              <a:rPr lang="ru-RU"/>
              <a:t>возраст</a:t>
            </a:r>
            <a:endParaRPr lang="en-US"/>
          </a:p>
        </p:txBody>
      </p:sp>
      <p:sp>
        <p:nvSpPr>
          <p:cNvPr id="7177" name="TextBox 2"/>
          <p:cNvSpPr txBox="1">
            <a:spLocks noChangeArrowheads="1"/>
          </p:cNvSpPr>
          <p:nvPr/>
        </p:nvSpPr>
        <p:spPr bwMode="auto">
          <a:xfrm>
            <a:off x="5286375" y="4572000"/>
            <a:ext cx="39655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cs typeface="Times New Roman" pitchFamily="18" charset="0"/>
              </a:rPr>
              <a:t>Параметры,</a:t>
            </a:r>
          </a:p>
          <a:p>
            <a:r>
              <a:rPr lang="ru-RU">
                <a:cs typeface="Times New Roman" pitchFamily="18" charset="0"/>
              </a:rPr>
              <a:t>определяющие все</a:t>
            </a:r>
          </a:p>
          <a:p>
            <a:r>
              <a:rPr lang="ru-RU">
                <a:cs typeface="Times New Roman" pitchFamily="18" charset="0"/>
              </a:rPr>
              <a:t>другие характеристики</a:t>
            </a:r>
          </a:p>
          <a:p>
            <a:r>
              <a:rPr lang="ru-RU">
                <a:cs typeface="Times New Roman" pitchFamily="18" charset="0"/>
              </a:rPr>
              <a:t>на любом этапе эволюции</a:t>
            </a:r>
            <a:endParaRPr lang="en-US">
              <a:cs typeface="Times New Roman" pitchFamily="18" charset="0"/>
            </a:endParaRPr>
          </a:p>
        </p:txBody>
      </p:sp>
      <p:cxnSp>
        <p:nvCxnSpPr>
          <p:cNvPr id="7178" name="Прямая соединительная линия 11"/>
          <p:cNvCxnSpPr>
            <a:cxnSpLocks noChangeShapeType="1"/>
          </p:cNvCxnSpPr>
          <p:nvPr/>
        </p:nvCxnSpPr>
        <p:spPr bwMode="auto">
          <a:xfrm rot="5400000">
            <a:off x="4537075" y="5392738"/>
            <a:ext cx="1357313" cy="1587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7179" name="TextBox 13"/>
          <p:cNvSpPr txBox="1">
            <a:spLocks noChangeArrowheads="1"/>
          </p:cNvSpPr>
          <p:nvPr/>
        </p:nvSpPr>
        <p:spPr bwMode="auto">
          <a:xfrm>
            <a:off x="500063" y="3905250"/>
            <a:ext cx="30813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 = m + 5 – 5 log </a:t>
            </a:r>
            <a:r>
              <a:rPr lang="en-GB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Box 11"/>
          <p:cNvSpPr txBox="1">
            <a:spLocks noChangeArrowheads="1"/>
          </p:cNvSpPr>
          <p:nvPr/>
        </p:nvSpPr>
        <p:spPr bwMode="auto">
          <a:xfrm>
            <a:off x="6643688" y="1928813"/>
            <a:ext cx="2035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log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GB" i="1" baseline="-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= 4.44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1" name="TextBox 11"/>
          <p:cNvSpPr txBox="1">
            <a:spLocks noChangeArrowheads="1"/>
          </p:cNvSpPr>
          <p:nvPr/>
        </p:nvSpPr>
        <p:spPr bwMode="auto">
          <a:xfrm>
            <a:off x="6680200" y="2466975"/>
            <a:ext cx="2035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i="1" baseline="-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= 4.75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2" name="TextBox 11"/>
          <p:cNvSpPr txBox="1">
            <a:spLocks noChangeArrowheads="1"/>
          </p:cNvSpPr>
          <p:nvPr/>
        </p:nvSpPr>
        <p:spPr bwMode="auto">
          <a:xfrm>
            <a:off x="6715125" y="3929063"/>
            <a:ext cx="2035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GB" i="1" baseline="-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= -0.08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85800" y="142875"/>
            <a:ext cx="7754938" cy="571500"/>
          </a:xfrm>
        </p:spPr>
        <p:txBody>
          <a:bodyPr/>
          <a:lstStyle/>
          <a:p>
            <a:r>
              <a:rPr lang="ru-RU" sz="2400" smtClean="0">
                <a:solidFill>
                  <a:schemeClr val="accent2"/>
                </a:solidFill>
              </a:rPr>
              <a:t>Что можно измерить у звезды?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357188" y="785813"/>
            <a:ext cx="40513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accent2"/>
                </a:solidFill>
                <a:cs typeface="Times New Roman" pitchFamily="18" charset="0"/>
              </a:rPr>
              <a:t>▪ </a:t>
            </a:r>
            <a:r>
              <a:rPr lang="ru-RU"/>
              <a:t>Блеск, </a:t>
            </a:r>
            <a:r>
              <a:rPr lang="en-US" i="1"/>
              <a:t>m </a:t>
            </a:r>
            <a:r>
              <a:rPr lang="en-US"/>
              <a:t>(</a:t>
            </a:r>
            <a:r>
              <a:rPr lang="ru-RU"/>
              <a:t>до начала н.э.</a:t>
            </a:r>
            <a:r>
              <a:rPr lang="en-US"/>
              <a:t>)</a:t>
            </a:r>
            <a:endParaRPr lang="ru-RU"/>
          </a:p>
          <a:p>
            <a:r>
              <a:rPr lang="ru-RU">
                <a:solidFill>
                  <a:schemeClr val="accent2"/>
                </a:solidFill>
                <a:cs typeface="Times New Roman" pitchFamily="18" charset="0"/>
              </a:rPr>
              <a:t>▪ </a:t>
            </a:r>
            <a:r>
              <a:rPr lang="ru-RU"/>
              <a:t>Расстояние</a:t>
            </a:r>
            <a:r>
              <a:rPr lang="en-US"/>
              <a:t>, </a:t>
            </a:r>
            <a:r>
              <a:rPr lang="en-US" i="1"/>
              <a:t>d</a:t>
            </a:r>
            <a:endParaRPr lang="ru-RU"/>
          </a:p>
        </p:txBody>
      </p:sp>
      <p:grpSp>
        <p:nvGrpSpPr>
          <p:cNvPr id="15364" name="Группа 18"/>
          <p:cNvGrpSpPr>
            <a:grpSpLocks/>
          </p:cNvGrpSpPr>
          <p:nvPr/>
        </p:nvGrpSpPr>
        <p:grpSpPr bwMode="auto">
          <a:xfrm>
            <a:off x="357188" y="1857375"/>
            <a:ext cx="2071687" cy="2390775"/>
            <a:chOff x="357158" y="4038905"/>
            <a:chExt cx="2071703" cy="2390491"/>
          </a:xfrm>
        </p:grpSpPr>
        <p:grpSp>
          <p:nvGrpSpPr>
            <p:cNvPr id="15371" name="Группа 17"/>
            <p:cNvGrpSpPr>
              <a:grpSpLocks/>
            </p:cNvGrpSpPr>
            <p:nvPr/>
          </p:nvGrpSpPr>
          <p:grpSpPr bwMode="auto">
            <a:xfrm>
              <a:off x="357158" y="4038905"/>
              <a:ext cx="2071703" cy="2390491"/>
              <a:chOff x="357158" y="4000504"/>
              <a:chExt cx="2071703" cy="2390491"/>
            </a:xfrm>
          </p:grpSpPr>
          <p:sp>
            <p:nvSpPr>
              <p:cNvPr id="11" name="Овал 10"/>
              <p:cNvSpPr/>
              <p:nvPr/>
            </p:nvSpPr>
            <p:spPr bwMode="auto">
              <a:xfrm>
                <a:off x="357158" y="5714800"/>
                <a:ext cx="2071703" cy="571432"/>
              </a:xfrm>
              <a:prstGeom prst="ellipse">
                <a:avLst/>
              </a:prstGeom>
              <a:noFill/>
              <a:ln w="15875" cap="flat" cmpd="sng" algn="ctr">
                <a:solidFill>
                  <a:schemeClr val="accent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 Unicode MS" pitchFamily="32" charset="0"/>
                  <a:ea typeface="+mn-ea"/>
                  <a:cs typeface="Arial Unicode MS" pitchFamily="32" charset="0"/>
                </a:endParaRPr>
              </a:p>
            </p:txBody>
          </p:sp>
          <p:sp>
            <p:nvSpPr>
              <p:cNvPr id="12" name="5-конечная звезда 11"/>
              <p:cNvSpPr/>
              <p:nvPr/>
            </p:nvSpPr>
            <p:spPr bwMode="auto">
              <a:xfrm>
                <a:off x="1214415" y="4000504"/>
                <a:ext cx="285752" cy="271431"/>
              </a:xfrm>
              <a:prstGeom prst="star5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 Unicode MS" pitchFamily="32" charset="0"/>
                  <a:ea typeface="+mn-ea"/>
                  <a:cs typeface="Arial Unicode MS" pitchFamily="32" charset="0"/>
                </a:endParaRPr>
              </a:p>
            </p:txBody>
          </p:sp>
          <p:cxnSp>
            <p:nvCxnSpPr>
              <p:cNvPr id="15375" name="Прямая соединительная линия 10"/>
              <p:cNvCxnSpPr>
                <a:cxnSpLocks noChangeShapeType="1"/>
              </p:cNvCxnSpPr>
              <p:nvPr/>
            </p:nvCxnSpPr>
            <p:spPr bwMode="auto">
              <a:xfrm rot="5400000">
                <a:off x="35687" y="4679165"/>
                <a:ext cx="1571636" cy="78581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76" name="Прямая соединительная линия 12"/>
              <p:cNvCxnSpPr>
                <a:cxnSpLocks noChangeShapeType="1"/>
                <a:stCxn id="12" idx="3"/>
                <a:endCxn id="11" idx="6"/>
              </p:cNvCxnSpPr>
              <p:nvPr/>
            </p:nvCxnSpPr>
            <p:spPr bwMode="auto">
              <a:xfrm rot="16200000" flipH="1">
                <a:off x="1072823" y="4644730"/>
                <a:ext cx="1728807" cy="98326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15377" name="TextBox 14"/>
              <p:cNvSpPr txBox="1">
                <a:spLocks noChangeArrowheads="1"/>
              </p:cNvSpPr>
              <p:nvPr/>
            </p:nvSpPr>
            <p:spPr bwMode="auto">
              <a:xfrm>
                <a:off x="1142976" y="4357694"/>
                <a:ext cx="42672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800" i="1">
                    <a:sym typeface="Symbol" pitchFamily="18" charset="2"/>
                  </a:rPr>
                  <a:t></a:t>
                </a:r>
                <a:endParaRPr lang="ru-RU" sz="1800" i="1"/>
              </a:p>
            </p:txBody>
          </p:sp>
          <p:sp>
            <p:nvSpPr>
              <p:cNvPr id="15378" name="TextBox 15"/>
              <p:cNvSpPr txBox="1">
                <a:spLocks noChangeArrowheads="1"/>
              </p:cNvSpPr>
              <p:nvPr/>
            </p:nvSpPr>
            <p:spPr bwMode="auto">
              <a:xfrm>
                <a:off x="357158" y="5929330"/>
                <a:ext cx="4203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>
                    <a:sym typeface="Symbol" pitchFamily="18" charset="2"/>
                  </a:rPr>
                  <a:t></a:t>
                </a:r>
                <a:endParaRPr lang="ru-RU"/>
              </a:p>
            </p:txBody>
          </p:sp>
        </p:grpSp>
        <p:sp>
          <p:nvSpPr>
            <p:cNvPr id="15372" name="TextBox 16"/>
            <p:cNvSpPr txBox="1">
              <a:spLocks noChangeArrowheads="1"/>
            </p:cNvSpPr>
            <p:nvPr/>
          </p:nvSpPr>
          <p:spPr bwMode="auto">
            <a:xfrm>
              <a:off x="1142976" y="5824855"/>
              <a:ext cx="4667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>
                  <a:latin typeface="Times New Roman" pitchFamily="18" charset="0"/>
                  <a:cs typeface="Times New Roman" pitchFamily="18" charset="0"/>
                </a:rPr>
                <a:t>☼</a:t>
              </a:r>
              <a:endParaRPr lang="ru-RU"/>
            </a:p>
          </p:txBody>
        </p:sp>
      </p:grpSp>
      <p:sp>
        <p:nvSpPr>
          <p:cNvPr id="15365" name="TextBox 13"/>
          <p:cNvSpPr txBox="1">
            <a:spLocks noChangeArrowheads="1"/>
          </p:cNvSpPr>
          <p:nvPr/>
        </p:nvSpPr>
        <p:spPr bwMode="auto">
          <a:xfrm>
            <a:off x="2820988" y="3214688"/>
            <a:ext cx="4965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 – m = 5 – 5 log </a:t>
            </a:r>
            <a:r>
              <a:rPr lang="en-GB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 = </a:t>
            </a:r>
            <a:r>
              <a: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 + 5log </a:t>
            </a:r>
            <a:r>
              <a:rPr lang="en-GB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Rectangle 11"/>
          <p:cNvSpPr>
            <a:spLocks noChangeArrowheads="1"/>
          </p:cNvSpPr>
          <p:nvPr/>
        </p:nvSpPr>
        <p:spPr bwMode="auto">
          <a:xfrm>
            <a:off x="2071688" y="1643063"/>
            <a:ext cx="6715125" cy="10715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Symbol" pitchFamily="18" charset="2"/>
              <a:buChar char="p"/>
            </a:pPr>
            <a:r>
              <a:rPr lang="ru-RU">
                <a:latin typeface="Times New Roman" pitchFamily="18" charset="0"/>
                <a:sym typeface="Symbol" pitchFamily="18" charset="2"/>
              </a:rPr>
              <a:t> - годичный параллакс,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GB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0.125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´´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, Вега,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1837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г., Ф.В. Струве)</a:t>
            </a:r>
          </a:p>
        </p:txBody>
      </p:sp>
      <p:sp>
        <p:nvSpPr>
          <p:cNvPr id="15367" name="TextBox 18"/>
          <p:cNvSpPr txBox="1">
            <a:spLocks noChangeArrowheads="1"/>
          </p:cNvSpPr>
          <p:nvPr/>
        </p:nvSpPr>
        <p:spPr bwMode="auto">
          <a:xfrm>
            <a:off x="3429000" y="2681288"/>
            <a:ext cx="1951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´´ = 1</a:t>
            </a:r>
            <a:r>
              <a:rPr 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пк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Rectangle 3"/>
          <p:cNvSpPr txBox="1">
            <a:spLocks noChangeArrowheads="1"/>
          </p:cNvSpPr>
          <p:nvPr/>
        </p:nvSpPr>
        <p:spPr bwMode="auto">
          <a:xfrm>
            <a:off x="522288" y="4286256"/>
            <a:ext cx="83359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</a:pPr>
            <a:r>
              <a:rPr kumimoji="0" lang="ru-RU" altLang="zh-CN" dirty="0">
                <a:latin typeface="Times New Roman" pitchFamily="18" charset="0"/>
                <a:ea typeface="SimSun" pitchFamily="2" charset="-122"/>
              </a:rPr>
              <a:t>- </a:t>
            </a:r>
            <a:r>
              <a:rPr kumimoji="0" lang="de-DE" altLang="zh-CN" dirty="0" err="1">
                <a:latin typeface="Times New Roman" pitchFamily="18" charset="0"/>
                <a:ea typeface="SimSun" pitchFamily="2" charset="-122"/>
              </a:rPr>
              <a:t>Hipparcos</a:t>
            </a:r>
            <a:r>
              <a:rPr kumimoji="0" lang="ru-RU" altLang="zh-CN" dirty="0">
                <a:latin typeface="Times New Roman" pitchFamily="18" charset="0"/>
                <a:ea typeface="SimSun" pitchFamily="2" charset="-122"/>
              </a:rPr>
              <a:t> (1997</a:t>
            </a:r>
            <a:r>
              <a:rPr kumimoji="0" lang="de-DE" altLang="zh-CN" dirty="0">
                <a:latin typeface="Times New Roman" pitchFamily="18" charset="0"/>
                <a:ea typeface="SimSun" pitchFamily="2" charset="-122"/>
              </a:rPr>
              <a:t>)</a:t>
            </a:r>
            <a:r>
              <a:rPr kumimoji="0" lang="ru-RU" altLang="zh-CN" dirty="0">
                <a:latin typeface="Times New Roman" pitchFamily="18" charset="0"/>
                <a:ea typeface="SimSun" pitchFamily="2" charset="-122"/>
              </a:rPr>
              <a:t>, 100 тыс.звёзд, </a:t>
            </a:r>
            <a:r>
              <a:rPr kumimoji="0" lang="de-DE" altLang="zh-CN" i="1" dirty="0">
                <a:latin typeface="Times New Roman" pitchFamily="18" charset="0"/>
                <a:ea typeface="SimSun" pitchFamily="2" charset="-122"/>
              </a:rPr>
              <a:t>d</a:t>
            </a:r>
            <a:r>
              <a:rPr kumimoji="0" lang="de-DE" altLang="zh-CN" dirty="0">
                <a:latin typeface="Times New Roman" pitchFamily="18" charset="0"/>
                <a:ea typeface="SimSun" pitchFamily="2" charset="-122"/>
              </a:rPr>
              <a:t> &lt; </a:t>
            </a:r>
            <a:r>
              <a:rPr kumimoji="0" lang="ru-RU" altLang="zh-CN" dirty="0">
                <a:latin typeface="Times New Roman" pitchFamily="18" charset="0"/>
                <a:ea typeface="SimSun" pitchFamily="2" charset="-122"/>
              </a:rPr>
              <a:t>5</a:t>
            </a:r>
            <a:r>
              <a:rPr kumimoji="0" lang="de-DE" altLang="zh-CN" dirty="0">
                <a:latin typeface="Times New Roman" pitchFamily="18" charset="0"/>
                <a:ea typeface="SimSun" pitchFamily="2" charset="-122"/>
              </a:rPr>
              <a:t>00 </a:t>
            </a:r>
            <a:r>
              <a:rPr kumimoji="0" lang="ru-RU" altLang="zh-CN" dirty="0" err="1">
                <a:latin typeface="Times New Roman" pitchFamily="18" charset="0"/>
                <a:ea typeface="SimSun" pitchFamily="2" charset="-122"/>
              </a:rPr>
              <a:t>пк</a:t>
            </a:r>
            <a:endParaRPr kumimoji="0" lang="de-DE" altLang="zh-CN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15369" name="TextBox 19"/>
          <p:cNvSpPr txBox="1">
            <a:spLocks noChangeArrowheads="1"/>
          </p:cNvSpPr>
          <p:nvPr/>
        </p:nvSpPr>
        <p:spPr bwMode="auto">
          <a:xfrm>
            <a:off x="500063" y="4714884"/>
            <a:ext cx="779764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GAIA (Global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Astrometric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Interferometer for Astrophysics)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 (апр. 2018),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DR3 (13.06.2022 )  &gt;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параллаксы и собств. движение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 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звезд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0" name="TextBox 21"/>
          <p:cNvSpPr txBox="1">
            <a:spLocks noChangeArrowheads="1"/>
          </p:cNvSpPr>
          <p:nvPr/>
        </p:nvSpPr>
        <p:spPr bwMode="auto">
          <a:xfrm>
            <a:off x="1285852" y="6181725"/>
            <a:ext cx="6246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Остальные методы являются непрямыми.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binary_orbit_figure19-2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285728"/>
            <a:ext cx="3857652" cy="2890013"/>
          </a:xfrm>
          <a:prstGeom prst="rect">
            <a:avLst/>
          </a:prstGeom>
        </p:spPr>
      </p:pic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357188" y="142875"/>
            <a:ext cx="1360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accent2"/>
                </a:solidFill>
                <a:cs typeface="Times New Roman" pitchFamily="18" charset="0"/>
              </a:rPr>
              <a:t>▪ </a:t>
            </a:r>
            <a:r>
              <a:rPr lang="ru-RU"/>
              <a:t>Масса</a:t>
            </a:r>
          </a:p>
        </p:txBody>
      </p:sp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303213" y="571500"/>
            <a:ext cx="5603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entury" pitchFamily="18" charset="0"/>
              </a:rPr>
              <a:t>1. Визуально-двойная</a:t>
            </a:r>
            <a:r>
              <a:rPr lang="ru-RU">
                <a:latin typeface="Century" pitchFamily="18" charset="0"/>
              </a:rPr>
              <a:t> – компоненты</a:t>
            </a:r>
          </a:p>
          <a:p>
            <a:r>
              <a:rPr lang="ru-RU">
                <a:latin typeface="Century" pitchFamily="18" charset="0"/>
              </a:rPr>
              <a:t>видны раздельно, обращаются</a:t>
            </a:r>
          </a:p>
          <a:p>
            <a:r>
              <a:rPr lang="ru-RU">
                <a:latin typeface="Century" pitchFamily="18" charset="0"/>
              </a:rPr>
              <a:t>вокруг общего центра масс.</a:t>
            </a:r>
          </a:p>
        </p:txBody>
      </p:sp>
      <p:sp>
        <p:nvSpPr>
          <p:cNvPr id="8198" name="Text Box 2"/>
          <p:cNvSpPr txBox="1">
            <a:spLocks noChangeArrowheads="1"/>
          </p:cNvSpPr>
          <p:nvPr/>
        </p:nvSpPr>
        <p:spPr bwMode="auto">
          <a:xfrm>
            <a:off x="5500725" y="3214686"/>
            <a:ext cx="3571869" cy="2674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70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</a:rPr>
              <a:t>Oph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5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itchFamily="18" charset="0"/>
              </a:rPr>
              <a:t>пк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):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орбита вторичной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компоненты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относ. первичной.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Элементы орбиты: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i="1" dirty="0">
                <a:solidFill>
                  <a:srgbClr val="000000"/>
                </a:solidFill>
                <a:latin typeface="Century Schoolbook L"/>
              </a:rPr>
              <a:t>    </a:t>
            </a:r>
            <a:r>
              <a:rPr lang="ru-RU" sz="2000" i="1" dirty="0">
                <a:solidFill>
                  <a:srgbClr val="000000"/>
                </a:solidFill>
                <a:latin typeface="Century Schoolbook L"/>
              </a:rPr>
              <a:t>а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´´</a:t>
            </a:r>
            <a:r>
              <a:rPr lang="ru-RU" sz="2000" dirty="0">
                <a:solidFill>
                  <a:srgbClr val="000000"/>
                </a:solidFill>
                <a:latin typeface="Century Schoolbook L"/>
                <a:sym typeface="Symbol" pitchFamily="18" charset="2"/>
              </a:rPr>
              <a:t> - большая полуось,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i="1" dirty="0">
                <a:solidFill>
                  <a:srgbClr val="000000"/>
                </a:solidFill>
                <a:latin typeface="Century Schoolbook L"/>
                <a:sym typeface="Symbol" pitchFamily="18" charset="2"/>
              </a:rPr>
              <a:t>    </a:t>
            </a:r>
            <a:r>
              <a:rPr lang="ru-RU" sz="2000" i="1" dirty="0">
                <a:solidFill>
                  <a:srgbClr val="000000"/>
                </a:solidFill>
                <a:latin typeface="Century Schoolbook L"/>
                <a:sym typeface="Symbol" pitchFamily="18" charset="2"/>
              </a:rPr>
              <a:t>е</a:t>
            </a:r>
            <a:r>
              <a:rPr lang="ru-RU" sz="2000" dirty="0">
                <a:solidFill>
                  <a:srgbClr val="000000"/>
                </a:solidFill>
                <a:latin typeface="Century Schoolbook L"/>
                <a:sym typeface="Symbol" pitchFamily="18" charset="2"/>
              </a:rPr>
              <a:t> - эксцентриситет,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i="1" dirty="0">
                <a:solidFill>
                  <a:srgbClr val="000000"/>
                </a:solidFill>
                <a:latin typeface="Century" pitchFamily="18" charset="0"/>
              </a:rPr>
              <a:t>    </a:t>
            </a:r>
            <a:r>
              <a:rPr lang="en-US" sz="2000" i="1" dirty="0" err="1">
                <a:solidFill>
                  <a:srgbClr val="000000"/>
                </a:solidFill>
                <a:latin typeface="Century" pitchFamily="18" charset="0"/>
              </a:rPr>
              <a:t>i</a:t>
            </a:r>
            <a:r>
              <a:rPr lang="ru-RU" sz="2000" dirty="0">
                <a:solidFill>
                  <a:srgbClr val="000000"/>
                </a:solidFill>
                <a:latin typeface="Century" pitchFamily="18" charset="0"/>
              </a:rPr>
              <a:t> - наклонение орбиты, </a:t>
            </a:r>
            <a:endParaRPr lang="en-US" sz="2000" dirty="0">
              <a:solidFill>
                <a:srgbClr val="000000"/>
              </a:solidFill>
              <a:latin typeface="Century" pitchFamily="18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>
                <a:solidFill>
                  <a:srgbClr val="000000"/>
                </a:solidFill>
                <a:latin typeface="Century" pitchFamily="18" charset="0"/>
              </a:rPr>
              <a:t>    T, </a:t>
            </a:r>
            <a:r>
              <a:rPr lang="el-GR" sz="2000" dirty="0">
                <a:solidFill>
                  <a:srgbClr val="000000"/>
                </a:solidFill>
                <a:latin typeface="Century" pitchFamily="18" charset="0"/>
                <a:cs typeface="Times New Roman" pitchFamily="18" charset="0"/>
              </a:rPr>
              <a:t>ω</a:t>
            </a:r>
            <a:r>
              <a:rPr lang="en-US" sz="2000" dirty="0">
                <a:solidFill>
                  <a:srgbClr val="000000"/>
                </a:solidFill>
                <a:latin typeface="Century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srgbClr val="000000"/>
                </a:solidFill>
                <a:latin typeface="Century" pitchFamily="18" charset="0"/>
                <a:cs typeface="Times New Roman" pitchFamily="18" charset="0"/>
              </a:rPr>
              <a:t>Ω</a:t>
            </a:r>
            <a:r>
              <a:rPr lang="en-US" sz="2000" dirty="0">
                <a:solidFill>
                  <a:srgbClr val="000000"/>
                </a:solidFill>
                <a:latin typeface="Century" pitchFamily="18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Century" pitchFamily="18" charset="0"/>
              </a:rPr>
              <a:t>P</a:t>
            </a:r>
            <a:endParaRPr lang="ru-RU" sz="2000" dirty="0">
              <a:solidFill>
                <a:srgbClr val="000000"/>
              </a:solidFill>
              <a:latin typeface="Century" pitchFamily="18" charset="0"/>
            </a:endParaRPr>
          </a:p>
        </p:txBody>
      </p:sp>
      <p:sp>
        <p:nvSpPr>
          <p:cNvPr id="8199" name="Text Box 3"/>
          <p:cNvSpPr txBox="1">
            <a:spLocks noChangeArrowheads="1"/>
          </p:cNvSpPr>
          <p:nvPr/>
        </p:nvSpPr>
        <p:spPr bwMode="auto">
          <a:xfrm>
            <a:off x="214313" y="2286000"/>
            <a:ext cx="5160962" cy="250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- Движение каждой относительно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  окружающих звезд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>
                <a:solidFill>
                  <a:srgbClr val="000000"/>
                </a:solidFill>
                <a:latin typeface="Century Schoolbook L"/>
              </a:rPr>
              <a:t> расстояния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  от общего центра масс </a:t>
            </a:r>
            <a:r>
              <a:rPr lang="ru-RU" i="1">
                <a:solidFill>
                  <a:srgbClr val="000000"/>
                </a:solidFill>
                <a:latin typeface="Century Schoolbook L"/>
              </a:rPr>
              <a:t>а</a:t>
            </a:r>
            <a:r>
              <a:rPr lang="ru-RU" i="1" baseline="-25000">
                <a:solidFill>
                  <a:srgbClr val="000000"/>
                </a:solidFill>
                <a:latin typeface="Century Schoolbook L"/>
              </a:rPr>
              <a:t>1</a:t>
            </a:r>
            <a:r>
              <a:rPr lang="ru-RU" i="1">
                <a:solidFill>
                  <a:srgbClr val="000000"/>
                </a:solidFill>
                <a:latin typeface="Century Schoolbook L"/>
              </a:rPr>
              <a:t>, а</a:t>
            </a:r>
            <a:r>
              <a:rPr lang="ru-RU" i="1" baseline="-25000">
                <a:solidFill>
                  <a:srgbClr val="000000"/>
                </a:solidFill>
                <a:latin typeface="Century Schoolbook L"/>
              </a:rPr>
              <a:t>2</a:t>
            </a:r>
            <a:r>
              <a:rPr lang="ru-RU">
                <a:solidFill>
                  <a:srgbClr val="000000"/>
                </a:solidFill>
                <a:latin typeface="Century Schoolbook L"/>
              </a:rPr>
              <a:t>.</a:t>
            </a:r>
            <a:endParaRPr lang="en-US">
              <a:solidFill>
                <a:srgbClr val="000000"/>
              </a:solidFill>
              <a:latin typeface="Century Schoolbook L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0000"/>
                </a:solidFill>
                <a:latin typeface="Century Schoolbook L"/>
              </a:rPr>
              <a:t>-</a:t>
            </a:r>
            <a:r>
              <a:rPr lang="ru-RU">
                <a:solidFill>
                  <a:srgbClr val="000000"/>
                </a:solidFill>
                <a:latin typeface="Century Schoolbook L"/>
              </a:rPr>
              <a:t> Относительная орбита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ru-RU" i="1">
                <a:solidFill>
                  <a:srgbClr val="000000"/>
                </a:solidFill>
                <a:latin typeface="Century Schoolbook L"/>
              </a:rPr>
              <a:t>а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´´</a:t>
            </a:r>
            <a:r>
              <a:rPr lang="ru-RU">
                <a:solidFill>
                  <a:srgbClr val="000000"/>
                </a:solidFill>
                <a:latin typeface="Century Schoolbook L"/>
              </a:rPr>
              <a:t>.</a:t>
            </a:r>
          </a:p>
          <a:p>
            <a:pPr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 Период  обращения </a:t>
            </a:r>
            <a:r>
              <a:rPr lang="en-US" i="1">
                <a:solidFill>
                  <a:srgbClr val="000000"/>
                </a:solidFill>
                <a:latin typeface="Century Schoolbook L"/>
              </a:rPr>
              <a:t>P</a:t>
            </a:r>
            <a:r>
              <a:rPr lang="ru-RU">
                <a:solidFill>
                  <a:srgbClr val="000000"/>
                </a:solidFill>
                <a:latin typeface="Century Schoolbook L"/>
              </a:rPr>
              <a:t>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- Расстояние </a:t>
            </a:r>
            <a:r>
              <a:rPr lang="en-US" i="1">
                <a:solidFill>
                  <a:srgbClr val="000000"/>
                </a:solidFill>
                <a:latin typeface="Century Schoolbook L"/>
              </a:rPr>
              <a:t>d</a:t>
            </a:r>
            <a:r>
              <a:rPr lang="en-US">
                <a:solidFill>
                  <a:srgbClr val="000000"/>
                </a:solidFill>
                <a:latin typeface="Century Schoolbook L"/>
              </a:rPr>
              <a:t>.</a:t>
            </a:r>
            <a:endParaRPr lang="ru-RU">
              <a:solidFill>
                <a:srgbClr val="000000"/>
              </a:solidFill>
              <a:latin typeface="Century Schoolbook L"/>
            </a:endParaRPr>
          </a:p>
        </p:txBody>
      </p:sp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357188" y="1857375"/>
            <a:ext cx="1936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entury" pitchFamily="18" charset="0"/>
              </a:rPr>
              <a:t>Измерения:</a:t>
            </a:r>
          </a:p>
        </p:txBody>
      </p:sp>
      <p:graphicFrame>
        <p:nvGraphicFramePr>
          <p:cNvPr id="8194" name="Object 8"/>
          <p:cNvGraphicFramePr>
            <a:graphicFrameLocks noChangeAspect="1"/>
          </p:cNvGraphicFramePr>
          <p:nvPr/>
        </p:nvGraphicFramePr>
        <p:xfrm>
          <a:off x="542925" y="4643438"/>
          <a:ext cx="2125663" cy="954087"/>
        </p:xfrm>
        <a:graphic>
          <a:graphicData uri="http://schemas.openxmlformats.org/presentationml/2006/ole">
            <p:oleObj spid="_x0000_s8194" name="Формула" r:id="rId5" imgW="1091880" imgH="419040" progId="Equation.3">
              <p:embed/>
            </p:oleObj>
          </a:graphicData>
        </a:graphic>
      </p:graphicFrame>
      <p:sp>
        <p:nvSpPr>
          <p:cNvPr id="8201" name="Скругленный прямоугольник 11"/>
          <p:cNvSpPr>
            <a:spLocks noChangeArrowheads="1"/>
          </p:cNvSpPr>
          <p:nvPr/>
        </p:nvSpPr>
        <p:spPr bwMode="auto">
          <a:xfrm>
            <a:off x="2928938" y="4572000"/>
            <a:ext cx="2357437" cy="1214438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´´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а.е.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),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 (год)</a:t>
            </a:r>
          </a:p>
        </p:txBody>
      </p:sp>
      <p:cxnSp>
        <p:nvCxnSpPr>
          <p:cNvPr id="8202" name="Прямая соединительная линия 13"/>
          <p:cNvCxnSpPr>
            <a:cxnSpLocks noChangeShapeType="1"/>
          </p:cNvCxnSpPr>
          <p:nvPr/>
        </p:nvCxnSpPr>
        <p:spPr bwMode="auto">
          <a:xfrm rot="5400000">
            <a:off x="2428081" y="5215732"/>
            <a:ext cx="1000125" cy="1588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</p:spPr>
      </p:cxnSp>
      <p:sp>
        <p:nvSpPr>
          <p:cNvPr id="8203" name="TextBox 16"/>
          <p:cNvSpPr txBox="1">
            <a:spLocks noChangeArrowheads="1"/>
          </p:cNvSpPr>
          <p:nvPr/>
        </p:nvSpPr>
        <p:spPr bwMode="auto">
          <a:xfrm>
            <a:off x="571500" y="5834063"/>
            <a:ext cx="2135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M</a:t>
            </a:r>
            <a:r>
              <a:rPr lang="en-US" sz="28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sz="28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68313" y="142875"/>
            <a:ext cx="7086600" cy="822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cs typeface="Times New Roman" pitchFamily="18" charset="0"/>
              </a:rPr>
              <a:t>2. </a:t>
            </a:r>
            <a:r>
              <a:rPr lang="ru-RU">
                <a:latin typeface="Century Schoolbook L"/>
              </a:rPr>
              <a:t>Астросейсмология = изучение колебаний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Century Schoolbook L"/>
              </a:rPr>
              <a:t>    поверхности звезд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290513" y="1047750"/>
            <a:ext cx="8567737" cy="159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</a:t>
            </a:r>
            <a:r>
              <a:rPr lang="en-US" sz="2000" i="1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ru-RU" i="1">
                <a:solidFill>
                  <a:srgbClr val="000000"/>
                </a:solidFill>
                <a:latin typeface="Century Schoolbook L"/>
              </a:rPr>
              <a:t>Leighton</a:t>
            </a:r>
            <a:r>
              <a:rPr lang="ru-RU">
                <a:solidFill>
                  <a:srgbClr val="000000"/>
                </a:solidFill>
                <a:latin typeface="Century Schoolbook L"/>
              </a:rPr>
              <a:t>+1962: Солнце, 5-мин. колебания по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доплеровским смещениям спектр. линий, </a:t>
            </a:r>
            <a:r>
              <a:rPr lang="ru-RU" sz="2200">
                <a:solidFill>
                  <a:srgbClr val="000000"/>
                </a:solidFill>
                <a:latin typeface="Century Schoolbook L"/>
              </a:rPr>
              <a:t>А ~ 100-200 м/с.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 </a:t>
            </a:r>
            <a:r>
              <a:rPr lang="en-US" sz="200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ru-RU" i="1">
                <a:solidFill>
                  <a:srgbClr val="000000"/>
                </a:solidFill>
                <a:latin typeface="Century Schoolbook L"/>
              </a:rPr>
              <a:t>Deubner,</a:t>
            </a:r>
            <a:r>
              <a:rPr lang="ru-RU">
                <a:solidFill>
                  <a:srgbClr val="000000"/>
                </a:solidFill>
                <a:latin typeface="Century Schoolbook L"/>
              </a:rPr>
              <a:t> 1975: Наложение различных мод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акустических резонансных колебаний Солнца.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2857500"/>
            <a:ext cx="3573462" cy="295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28625" y="5857875"/>
            <a:ext cx="3429000" cy="71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Спектр мощности солнечных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колебаний  (</a:t>
            </a:r>
            <a:r>
              <a:rPr lang="ru-RU" sz="2000" i="1">
                <a:solidFill>
                  <a:srgbClr val="000000"/>
                </a:solidFill>
                <a:latin typeface="Times New Roman" pitchFamily="18" charset="0"/>
              </a:rPr>
              <a:t>Elsworth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+1995)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3979863" y="4357688"/>
            <a:ext cx="4735512" cy="822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Большое расщепление частот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Δν</a:t>
            </a:r>
            <a:r>
              <a:rPr lang="ru-RU">
                <a:solidFill>
                  <a:srgbClr val="000000"/>
                </a:solidFill>
                <a:latin typeface="Century Schoolbook L"/>
              </a:rPr>
              <a:t> ~ средней плотности (</a:t>
            </a:r>
            <a:r>
              <a:rPr lang="ru-RU" i="1">
                <a:solidFill>
                  <a:srgbClr val="000000"/>
                </a:solidFill>
                <a:latin typeface="Century Schoolbook L"/>
              </a:rPr>
              <a:t>M/R</a:t>
            </a:r>
            <a:r>
              <a:rPr lang="ru-RU" baseline="33000">
                <a:solidFill>
                  <a:srgbClr val="000000"/>
                </a:solidFill>
                <a:latin typeface="Century Schoolbook L"/>
              </a:rPr>
              <a:t>3</a:t>
            </a:r>
            <a:r>
              <a:rPr lang="ru-RU">
                <a:solidFill>
                  <a:srgbClr val="000000"/>
                </a:solidFill>
                <a:latin typeface="Century Schoolbook L"/>
              </a:rPr>
              <a:t>)</a:t>
            </a:r>
            <a:r>
              <a:rPr lang="ru-RU" baseline="33000">
                <a:solidFill>
                  <a:srgbClr val="000000"/>
                </a:solidFill>
                <a:latin typeface="Century Schoolbook L"/>
              </a:rPr>
              <a:t>1/2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841750" y="3000375"/>
            <a:ext cx="2393950" cy="1004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i="1">
                <a:solidFill>
                  <a:srgbClr val="000000"/>
                </a:solidFill>
                <a:latin typeface="Times New Roman" pitchFamily="18" charset="0"/>
                <a:cs typeface="Mangal" pitchFamily="2"/>
              </a:rPr>
              <a:t>Степень колебаний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i="1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 = 0 радиальные,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i="1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 = 1 дипольные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25" y="1357298"/>
            <a:ext cx="30130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368425" y="4935538"/>
            <a:ext cx="1584325" cy="392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8" charset="0"/>
              </a:rPr>
              <a:t>frequency (mHz)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071802" y="2285992"/>
            <a:ext cx="5773748" cy="10001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en-US" sz="2000" i="1" dirty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entury Schoolbook L"/>
              </a:rPr>
              <a:t>Косм.обс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Century Schoolbook L"/>
              </a:rPr>
              <a:t>Kepler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 (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NASA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), 2009-2013</a:t>
            </a:r>
            <a:endParaRPr lang="ru-RU" dirty="0">
              <a:solidFill>
                <a:srgbClr val="000000"/>
              </a:solidFill>
              <a:latin typeface="Century Schoolbook L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31800" y="5292725"/>
            <a:ext cx="2468563" cy="1004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Измеренные спектры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мощности колебаний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000000"/>
                </a:solidFill>
                <a:latin typeface="Nimbus Roman No9 L;Times New Ro"/>
              </a:rPr>
              <a:t>          (</a:t>
            </a:r>
            <a:r>
              <a:rPr lang="ru-RU" sz="2000" i="1">
                <a:solidFill>
                  <a:srgbClr val="000000"/>
                </a:solidFill>
                <a:latin typeface="Nimbus Roman No9 L;Times New Ro"/>
              </a:rPr>
              <a:t>Chaplin</a:t>
            </a:r>
            <a:r>
              <a:rPr lang="ru-RU" sz="2000">
                <a:solidFill>
                  <a:srgbClr val="000000"/>
                </a:solidFill>
                <a:latin typeface="Nimbus Roman No9 L;Times New Ro"/>
              </a:rPr>
              <a:t>+2011)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2982913" y="571480"/>
            <a:ext cx="5864225" cy="785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000" dirty="0">
              <a:solidFill>
                <a:srgbClr val="000000"/>
              </a:solidFill>
              <a:latin typeface="Century Schoolbook L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  <a:latin typeface="Century Schoolbook L"/>
              </a:rPr>
              <a:t>Находим частоту максимума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</a:rPr>
              <a:t>ν</a:t>
            </a:r>
            <a:r>
              <a:rPr lang="ru-RU" baseline="-33000" dirty="0" err="1">
                <a:solidFill>
                  <a:srgbClr val="000000"/>
                </a:solidFill>
                <a:latin typeface="Century Schoolbook L"/>
              </a:rPr>
              <a:t>max</a:t>
            </a:r>
            <a:r>
              <a:rPr lang="ru-RU" dirty="0" err="1">
                <a:solidFill>
                  <a:srgbClr val="000000"/>
                </a:solidFill>
                <a:latin typeface="Century Schoolbook L"/>
              </a:rPr>
              <a:t> 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и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</a:rPr>
              <a:t>Δν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.</a:t>
            </a:r>
          </a:p>
        </p:txBody>
      </p:sp>
      <p:grpSp>
        <p:nvGrpSpPr>
          <p:cNvPr id="17415" name="Group 6"/>
          <p:cNvGrpSpPr>
            <a:grpSpLocks/>
          </p:cNvGrpSpPr>
          <p:nvPr/>
        </p:nvGrpSpPr>
        <p:grpSpPr bwMode="auto">
          <a:xfrm>
            <a:off x="215900" y="684213"/>
            <a:ext cx="2808288" cy="4284662"/>
            <a:chOff x="136" y="431"/>
            <a:chExt cx="1769" cy="2699"/>
          </a:xfrm>
        </p:grpSpPr>
        <p:pic>
          <p:nvPicPr>
            <p:cNvPr id="17419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6" y="431"/>
              <a:ext cx="1769" cy="26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7420" name="Text Box 8"/>
            <p:cNvSpPr txBox="1">
              <a:spLocks noChangeArrowheads="1"/>
            </p:cNvSpPr>
            <p:nvPr/>
          </p:nvSpPr>
          <p:spPr bwMode="auto">
            <a:xfrm>
              <a:off x="450" y="1857"/>
              <a:ext cx="360" cy="2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800">
                  <a:solidFill>
                    <a:srgbClr val="000000"/>
                  </a:solidFill>
                  <a:latin typeface="Times New Roman" pitchFamily="18" charset="0"/>
                </a:rPr>
                <a:t>Δν</a:t>
              </a:r>
            </a:p>
          </p:txBody>
        </p:sp>
        <p:sp>
          <p:nvSpPr>
            <p:cNvPr id="17421" name="Line 9"/>
            <p:cNvSpPr>
              <a:spLocks noChangeShapeType="1"/>
            </p:cNvSpPr>
            <p:nvPr/>
          </p:nvSpPr>
          <p:spPr bwMode="auto">
            <a:xfrm>
              <a:off x="771" y="1996"/>
              <a:ext cx="362" cy="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2" name="Text Box 10"/>
            <p:cNvSpPr txBox="1">
              <a:spLocks noChangeArrowheads="1"/>
            </p:cNvSpPr>
            <p:nvPr/>
          </p:nvSpPr>
          <p:spPr bwMode="auto">
            <a:xfrm>
              <a:off x="1239" y="2396"/>
              <a:ext cx="370" cy="3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000">
                  <a:solidFill>
                    <a:srgbClr val="000000"/>
                  </a:solidFill>
                  <a:latin typeface="Times New Roman" pitchFamily="18" charset="0"/>
                </a:rPr>
                <a:t>ν</a:t>
              </a:r>
              <a:r>
                <a:rPr lang="ru-RU" sz="2000" baseline="-33000">
                  <a:solidFill>
                    <a:srgbClr val="000000"/>
                  </a:solidFill>
                  <a:latin typeface="Century Schoolbook L"/>
                </a:rPr>
                <a:t>max</a:t>
              </a:r>
            </a:p>
          </p:txBody>
        </p:sp>
        <p:sp>
          <p:nvSpPr>
            <p:cNvPr id="17423" name="Line 11"/>
            <p:cNvSpPr>
              <a:spLocks noChangeShapeType="1"/>
            </p:cNvSpPr>
            <p:nvPr/>
          </p:nvSpPr>
          <p:spPr bwMode="auto">
            <a:xfrm flipH="1">
              <a:off x="1065" y="2563"/>
              <a:ext cx="219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6" name="Text Box 12"/>
          <p:cNvSpPr txBox="1">
            <a:spLocks noChangeArrowheads="1"/>
          </p:cNvSpPr>
          <p:nvPr/>
        </p:nvSpPr>
        <p:spPr bwMode="auto">
          <a:xfrm>
            <a:off x="6119813" y="1285860"/>
            <a:ext cx="2863850" cy="822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  плотность и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  <a:latin typeface="Century Schoolbook L"/>
              </a:rPr>
              <a:t>масса, если есть </a:t>
            </a:r>
            <a:r>
              <a:rPr lang="ru-RU" i="1" dirty="0">
                <a:solidFill>
                  <a:srgbClr val="000000"/>
                </a:solidFill>
                <a:latin typeface="Century Schoolbook L"/>
              </a:rPr>
              <a:t>R</a:t>
            </a:r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3071802" y="3071810"/>
            <a:ext cx="5786478" cy="2000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en-US" sz="2000" i="1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MOST 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(</a:t>
            </a:r>
            <a:r>
              <a:rPr lang="ru-RU" dirty="0" err="1">
                <a:solidFill>
                  <a:srgbClr val="000000"/>
                </a:solidFill>
                <a:latin typeface="Century Schoolbook L"/>
              </a:rPr>
              <a:t>Microvariability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entury Schoolbook L"/>
              </a:rPr>
              <a:t>and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Century Schoolbook L"/>
              </a:rPr>
              <a:t>Oscillations</a:t>
            </a:r>
            <a:endParaRPr lang="ru-RU" dirty="0" smtClean="0">
              <a:solidFill>
                <a:srgbClr val="000000"/>
              </a:solidFill>
              <a:latin typeface="Century Schoolbook L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   </a:t>
            </a:r>
            <a:r>
              <a:rPr lang="ru-RU" dirty="0" err="1" smtClean="0">
                <a:solidFill>
                  <a:srgbClr val="000000"/>
                </a:solidFill>
                <a:latin typeface="Century Schoolbook L"/>
              </a:rPr>
              <a:t>of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entury Schoolbook L"/>
              </a:rPr>
              <a:t>STars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), 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2003-2014, Канада</a:t>
            </a:r>
            <a:endParaRPr lang="en-US" dirty="0" smtClean="0">
              <a:solidFill>
                <a:srgbClr val="000000"/>
              </a:solidFill>
              <a:latin typeface="Century Schoolbook L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>
              <a:solidFill>
                <a:srgbClr val="000000"/>
              </a:solidFill>
              <a:latin typeface="Century Schoolbook L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en-US" sz="2000" i="1" dirty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COROT (</a:t>
            </a:r>
            <a:r>
              <a:rPr lang="ru-RU" dirty="0" err="1">
                <a:solidFill>
                  <a:srgbClr val="000000"/>
                </a:solidFill>
                <a:latin typeface="Century Schoolbook L"/>
              </a:rPr>
              <a:t>COnvection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entury Schoolbook L"/>
              </a:rPr>
              <a:t>ROtation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entury Schoolbook L"/>
              </a:rPr>
              <a:t>and</a:t>
            </a:r>
            <a:endParaRPr lang="ru-RU" dirty="0">
              <a:solidFill>
                <a:srgbClr val="000000"/>
              </a:solidFill>
              <a:latin typeface="Century Schoolbook L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  <a:latin typeface="Century Schoolbook L"/>
              </a:rPr>
              <a:t>   </a:t>
            </a:r>
            <a:r>
              <a:rPr lang="ru-RU" dirty="0" err="1">
                <a:solidFill>
                  <a:srgbClr val="000000"/>
                </a:solidFill>
                <a:latin typeface="Century Schoolbook L"/>
              </a:rPr>
              <a:t>planetary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entury Schoolbook L"/>
              </a:rPr>
              <a:t>Transits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), 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2006-2013</a:t>
            </a:r>
            <a:r>
              <a:rPr lang="ru-RU" dirty="0">
                <a:solidFill>
                  <a:srgbClr val="000000"/>
                </a:solidFill>
                <a:latin typeface="Century Schoolbook L"/>
              </a:rPr>
              <a:t>, ESA</a:t>
            </a:r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428596" y="71414"/>
            <a:ext cx="8429684" cy="571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Высокоточная</a:t>
            </a:r>
            <a:r>
              <a:rPr lang="en-US" dirty="0" smtClean="0">
                <a:solidFill>
                  <a:srgbClr val="000000"/>
                </a:solidFill>
                <a:latin typeface="Century Schoolbook L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фотометрия</a:t>
            </a:r>
            <a:r>
              <a:rPr lang="en-US" dirty="0" smtClean="0">
                <a:solidFill>
                  <a:srgbClr val="000000"/>
                </a:solidFill>
                <a:latin typeface="Century Schoolbook L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с космических телескопов</a:t>
            </a:r>
            <a:endParaRPr lang="ru-RU" dirty="0">
              <a:solidFill>
                <a:srgbClr val="000000"/>
              </a:solidFill>
              <a:latin typeface="Century Schoolbook 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71802" y="5241209"/>
            <a:ext cx="52724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en-US" sz="2000" i="1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entury Schoolbook L"/>
              </a:rPr>
              <a:t>TESS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 (</a:t>
            </a:r>
            <a:r>
              <a:rPr lang="en-US" dirty="0" smtClean="0">
                <a:solidFill>
                  <a:srgbClr val="000000"/>
                </a:solidFill>
                <a:latin typeface="Century Schoolbook L"/>
              </a:rPr>
              <a:t>Transiting </a:t>
            </a:r>
            <a:r>
              <a:rPr lang="en-US" dirty="0" err="1" smtClean="0">
                <a:solidFill>
                  <a:srgbClr val="000000"/>
                </a:solidFill>
                <a:latin typeface="Century Schoolbook L"/>
              </a:rPr>
              <a:t>Exoplanet</a:t>
            </a:r>
            <a:r>
              <a:rPr lang="en-US" dirty="0" smtClean="0">
                <a:solidFill>
                  <a:srgbClr val="000000"/>
                </a:solidFill>
                <a:latin typeface="Century Schoolbook L"/>
              </a:rPr>
              <a:t> Survey</a:t>
            </a:r>
          </a:p>
          <a:p>
            <a:r>
              <a:rPr lang="en-US" dirty="0" smtClean="0">
                <a:solidFill>
                  <a:srgbClr val="000000"/>
                </a:solidFill>
                <a:latin typeface="Century Schoolbook L"/>
              </a:rPr>
              <a:t>    Satellite</a:t>
            </a:r>
            <a:r>
              <a:rPr lang="ru-RU" dirty="0" smtClean="0">
                <a:solidFill>
                  <a:srgbClr val="000000"/>
                </a:solidFill>
                <a:latin typeface="Century Schoolbook L"/>
              </a:rPr>
              <a:t>), 201</a:t>
            </a:r>
            <a:r>
              <a:rPr lang="en-US" dirty="0" smtClean="0">
                <a:solidFill>
                  <a:srgbClr val="000000"/>
                </a:solidFill>
                <a:latin typeface="Century Schoolbook L"/>
              </a:rPr>
              <a:t>8, NASA</a:t>
            </a:r>
            <a:endParaRPr lang="ru-RU" dirty="0">
              <a:solidFill>
                <a:srgbClr val="000000"/>
              </a:solidFill>
              <a:latin typeface="Century Schoolbook L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 noChangeArrowheads="1"/>
          </p:cNvPicPr>
          <p:nvPr/>
        </p:nvPicPr>
        <p:blipFill>
          <a:blip r:embed="rId3">
            <a:lum bright="-10000" contrast="20000"/>
          </a:blip>
          <a:srcRect/>
          <a:stretch>
            <a:fillRect/>
          </a:stretch>
        </p:blipFill>
        <p:spPr bwMode="auto">
          <a:xfrm>
            <a:off x="285750" y="2652713"/>
            <a:ext cx="4286250" cy="3848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000125" y="214313"/>
            <a:ext cx="6975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Распределение звезд по массе (функция масс)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24413" y="2571750"/>
            <a:ext cx="3890962" cy="2308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/>
              <a:t>Число звёзд в диапазоне</a:t>
            </a:r>
          </a:p>
          <a:p>
            <a:pPr>
              <a:defRPr/>
            </a:pPr>
            <a:r>
              <a:rPr lang="ru-RU" dirty="0"/>
              <a:t>от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/>
              <a:t>  до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М+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пропорционально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i="1" baseline="30000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α 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2.35 (</a:t>
            </a:r>
            <a:r>
              <a:rPr lang="en-US" altLang="zh-CN" i="1" dirty="0" err="1">
                <a:latin typeface="Times New Roman" pitchFamily="18" charset="0"/>
                <a:cs typeface="Times New Roman" pitchFamily="18" charset="0"/>
              </a:rPr>
              <a:t>Salpeter</a:t>
            </a:r>
            <a:r>
              <a:rPr lang="ru-RU" altLang="zh-CN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1955)</a:t>
            </a:r>
            <a:endParaRPr lang="ru-RU" altLang="zh-CN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и быстро убывает с </a:t>
            </a:r>
          </a:p>
          <a:p>
            <a:pPr>
              <a:defRPr/>
            </a:pPr>
            <a:r>
              <a:rPr lang="ru-RU" dirty="0">
                <a:latin typeface="+mj-lt"/>
                <a:cs typeface="Times New Roman" pitchFamily="18" charset="0"/>
              </a:rPr>
              <a:t>ростом массы.</a:t>
            </a: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5143500" y="5072063"/>
            <a:ext cx="3905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entury Schoolbook L"/>
              </a:rPr>
              <a:t>С использованием точных</a:t>
            </a:r>
          </a:p>
          <a:p>
            <a:r>
              <a:rPr lang="ru-RU" sz="2000">
                <a:latin typeface="Century Schoolbook L"/>
              </a:rPr>
              <a:t>определений и моделирования</a:t>
            </a:r>
          </a:p>
          <a:p>
            <a:r>
              <a:rPr lang="ru-RU" sz="2000">
                <a:latin typeface="Century Schoolbook L"/>
              </a:rPr>
              <a:t>звездных населений.</a:t>
            </a:r>
          </a:p>
        </p:txBody>
      </p:sp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285750" y="642938"/>
            <a:ext cx="86439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  Число</a:t>
            </a:r>
            <a:r>
              <a:rPr lang="en-US" dirty="0"/>
              <a:t> </a:t>
            </a:r>
            <a:r>
              <a:rPr lang="ru-RU" dirty="0"/>
              <a:t>звёзд с надежной массой – мало.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ru-RU" dirty="0" err="1" smtClean="0"/>
              <a:t>Виз</a:t>
            </a:r>
            <a:r>
              <a:rPr lang="ru-RU" dirty="0" err="1"/>
              <a:t>.-</a:t>
            </a:r>
            <a:r>
              <a:rPr lang="ru-RU" dirty="0" err="1" smtClean="0"/>
              <a:t>двойные</a:t>
            </a:r>
            <a:r>
              <a:rPr lang="ru-RU" dirty="0" smtClean="0"/>
              <a:t>, </a:t>
            </a:r>
            <a:r>
              <a:rPr lang="ru-RU" dirty="0"/>
              <a:t>всего </a:t>
            </a:r>
            <a:r>
              <a:rPr lang="en-US" dirty="0"/>
              <a:t>~ 60 </a:t>
            </a:r>
            <a:r>
              <a:rPr lang="ru-RU" dirty="0"/>
              <a:t>тыс., </a:t>
            </a:r>
            <a:r>
              <a:rPr lang="ru-RU" dirty="0" smtClean="0"/>
              <a:t>решение орбит </a:t>
            </a:r>
            <a:r>
              <a:rPr lang="en-US" dirty="0" smtClean="0"/>
              <a:t>~</a:t>
            </a:r>
            <a:r>
              <a:rPr lang="ru-RU" dirty="0" smtClean="0"/>
              <a:t> </a:t>
            </a:r>
            <a:r>
              <a:rPr lang="en-US" dirty="0" smtClean="0"/>
              <a:t>3000 </a:t>
            </a:r>
            <a:endParaRPr lang="ru-RU" dirty="0"/>
          </a:p>
          <a:p>
            <a:r>
              <a:rPr lang="en-US" dirty="0" smtClean="0">
                <a:cs typeface="Times New Roman" pitchFamily="18" charset="0"/>
              </a:rPr>
              <a:t>   </a:t>
            </a:r>
            <a:r>
              <a:rPr lang="ru-RU" dirty="0" smtClean="0">
                <a:cs typeface="Times New Roman" pitchFamily="18" charset="0"/>
              </a:rPr>
              <a:t>Ограничения </a:t>
            </a:r>
            <a:r>
              <a:rPr lang="ru-RU" dirty="0">
                <a:cs typeface="Times New Roman" pitchFamily="18" charset="0"/>
              </a:rPr>
              <a:t>метода: расстояние и период обращения.</a:t>
            </a:r>
          </a:p>
          <a:p>
            <a:r>
              <a:rPr lang="ru-RU" dirty="0">
                <a:cs typeface="Times New Roman" pitchFamily="18" charset="0"/>
              </a:rPr>
              <a:t>- </a:t>
            </a:r>
            <a:r>
              <a:rPr lang="ru-RU" dirty="0" err="1">
                <a:cs typeface="Times New Roman" pitchFamily="18" charset="0"/>
              </a:rPr>
              <a:t>Астросейсмология</a:t>
            </a:r>
            <a:r>
              <a:rPr lang="ru-RU" dirty="0">
                <a:cs typeface="Times New Roman" pitchFamily="18" charset="0"/>
              </a:rPr>
              <a:t>, </a:t>
            </a:r>
            <a:r>
              <a:rPr lang="ru-RU" dirty="0" smtClean="0">
                <a:cs typeface="Times New Roman" pitchFamily="18" charset="0"/>
              </a:rPr>
              <a:t>несколько тысяч</a:t>
            </a:r>
            <a:r>
              <a:rPr lang="ru-RU" dirty="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528638" y="142875"/>
            <a:ext cx="1476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▪</a:t>
            </a:r>
            <a:r>
              <a:rPr lang="en-US">
                <a:solidFill>
                  <a:srgbClr val="0000FF"/>
                </a:solidFill>
                <a:latin typeface="Century Schoolbook L"/>
              </a:rPr>
              <a:t> </a:t>
            </a:r>
            <a:r>
              <a:rPr lang="ru-RU">
                <a:latin typeface="Century Schoolbook L"/>
              </a:rPr>
              <a:t>Радиус</a:t>
            </a:r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214312" y="1851025"/>
            <a:ext cx="8001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Century Schoolbook L"/>
                <a:sym typeface="Wingdings" pitchFamily="2" charset="2"/>
              </a:rPr>
              <a:t>2. </a:t>
            </a:r>
            <a:r>
              <a:rPr lang="ru-RU" dirty="0">
                <a:latin typeface="Century Schoolbook L"/>
              </a:rPr>
              <a:t>Прохождение планеты по диску звезды</a:t>
            </a:r>
          </a:p>
          <a:p>
            <a:r>
              <a:rPr lang="en-US" sz="2000" dirty="0">
                <a:latin typeface="Times New Roman" pitchFamily="18" charset="0"/>
              </a:rPr>
              <a:t>      </a:t>
            </a:r>
            <a:r>
              <a:rPr lang="ru-RU" dirty="0">
                <a:latin typeface="Times New Roman" pitchFamily="18" charset="0"/>
              </a:rPr>
              <a:t>наблюдения со спутников </a:t>
            </a:r>
            <a:r>
              <a:rPr lang="en-US" dirty="0">
                <a:latin typeface="Times New Roman" pitchFamily="18" charset="0"/>
              </a:rPr>
              <a:t>Hubble, COROT, </a:t>
            </a:r>
            <a:r>
              <a:rPr lang="en-US" dirty="0" err="1">
                <a:latin typeface="Times New Roman" pitchFamily="18" charset="0"/>
              </a:rPr>
              <a:t>Kepler</a:t>
            </a:r>
            <a:r>
              <a:rPr lang="ru-RU" dirty="0" smtClean="0">
                <a:latin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</a:rPr>
              <a:t>TESS,</a:t>
            </a:r>
            <a:endParaRPr lang="en-US" dirty="0">
              <a:latin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</a:rPr>
              <a:t>     анализ кривых блеска.</a:t>
            </a: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5730875" y="5362575"/>
            <a:ext cx="312737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Times New Roman" pitchFamily="18" charset="0"/>
              </a:rPr>
              <a:t>R</a:t>
            </a:r>
            <a:r>
              <a:rPr lang="en-US" baseline="-25000">
                <a:latin typeface="Times New Roman" pitchFamily="18" charset="0"/>
                <a:sym typeface="Wingdings 2" pitchFamily="18" charset="2"/>
              </a:rPr>
              <a:t></a:t>
            </a:r>
            <a:r>
              <a:rPr lang="en-US">
                <a:latin typeface="Times New Roman" pitchFamily="18" charset="0"/>
              </a:rPr>
              <a:t> = 1.</a:t>
            </a:r>
            <a:r>
              <a:rPr lang="ru-RU">
                <a:latin typeface="Times New Roman" pitchFamily="18" charset="0"/>
              </a:rPr>
              <a:t>969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baseline="-25000">
                <a:latin typeface="Times New Roman" pitchFamily="18" charset="0"/>
                <a:sym typeface="Wingdings 2" pitchFamily="18" charset="2"/>
              </a:rPr>
              <a:t></a:t>
            </a:r>
            <a:r>
              <a:rPr lang="en-US">
                <a:latin typeface="Times New Roman" pitchFamily="18" charset="0"/>
              </a:rPr>
              <a:t>  </a:t>
            </a:r>
            <a:r>
              <a:rPr lang="en-US" sz="1800">
                <a:latin typeface="Times New Roman" pitchFamily="18" charset="0"/>
              </a:rPr>
              <a:t>(</a:t>
            </a:r>
            <a:r>
              <a:rPr lang="en-US" sz="1800"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en-US" sz="1800">
                <a:latin typeface="Times New Roman" pitchFamily="18" charset="0"/>
              </a:rPr>
              <a:t>0.0</a:t>
            </a:r>
            <a:r>
              <a:rPr lang="ru-RU" sz="1800">
                <a:latin typeface="Times New Roman" pitchFamily="18" charset="0"/>
              </a:rPr>
              <a:t>81</a:t>
            </a:r>
            <a:r>
              <a:rPr lang="en-US" sz="1800">
                <a:latin typeface="Times New Roman" pitchFamily="18" charset="0"/>
              </a:rPr>
              <a:t>) </a:t>
            </a:r>
          </a:p>
          <a:p>
            <a:r>
              <a:rPr lang="en-US" i="1">
                <a:latin typeface="Times New Roman" pitchFamily="18" charset="0"/>
              </a:rPr>
              <a:t>R</a:t>
            </a:r>
            <a:r>
              <a:rPr lang="en-US" baseline="-25000">
                <a:latin typeface="Times New Roman" pitchFamily="18" charset="0"/>
                <a:sym typeface="Wingdings 2" pitchFamily="18" charset="2"/>
              </a:rPr>
              <a:t>pl</a:t>
            </a:r>
            <a:r>
              <a:rPr lang="en-US">
                <a:latin typeface="Times New Roman" pitchFamily="18" charset="0"/>
              </a:rPr>
              <a:t> = 1.6</a:t>
            </a:r>
            <a:r>
              <a:rPr lang="ru-RU">
                <a:latin typeface="Times New Roman" pitchFamily="18" charset="0"/>
              </a:rPr>
              <a:t>02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baseline="-25000">
                <a:latin typeface="Times New Roman" pitchFamily="18" charset="0"/>
                <a:sym typeface="Wingdings 2" pitchFamily="18" charset="2"/>
              </a:rPr>
              <a:t>Jup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sz="1800">
                <a:latin typeface="Times New Roman" pitchFamily="18" charset="0"/>
              </a:rPr>
              <a:t>(</a:t>
            </a:r>
            <a:r>
              <a:rPr lang="en-US" sz="1800"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en-US" sz="1800">
                <a:latin typeface="Times New Roman" pitchFamily="18" charset="0"/>
              </a:rPr>
              <a:t>0.0</a:t>
            </a:r>
            <a:r>
              <a:rPr lang="ru-RU" sz="1800">
                <a:latin typeface="Times New Roman" pitchFamily="18" charset="0"/>
              </a:rPr>
              <a:t>7</a:t>
            </a:r>
            <a:r>
              <a:rPr lang="en-US" sz="1800">
                <a:latin typeface="Times New Roman" pitchFamily="18" charset="0"/>
              </a:rPr>
              <a:t>5) </a:t>
            </a:r>
            <a:endParaRPr lang="en-US" sz="1800" i="1">
              <a:latin typeface="Times New Roman" pitchFamily="18" charset="0"/>
            </a:endParaRPr>
          </a:p>
          <a:p>
            <a:r>
              <a:rPr lang="en-US" sz="2000" i="1">
                <a:latin typeface="Times New Roman" pitchFamily="18" charset="0"/>
              </a:rPr>
              <a:t>   </a:t>
            </a:r>
            <a:r>
              <a:rPr lang="ru-RU" sz="2000" i="1">
                <a:latin typeface="Times New Roman" pitchFamily="18" charset="0"/>
              </a:rPr>
              <a:t>        </a:t>
            </a:r>
            <a:r>
              <a:rPr lang="en-US" sz="2000" i="1">
                <a:latin typeface="Times New Roman" pitchFamily="18" charset="0"/>
              </a:rPr>
              <a:t>  (Southworth,</a:t>
            </a:r>
            <a:r>
              <a:rPr lang="en-US" sz="2000">
                <a:latin typeface="Times New Roman" pitchFamily="18" charset="0"/>
              </a:rPr>
              <a:t> 2011)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TextBox 10"/>
          <p:cNvSpPr txBox="1">
            <a:spLocks noChangeArrowheads="1"/>
          </p:cNvSpPr>
          <p:nvPr/>
        </p:nvSpPr>
        <p:spPr bwMode="auto">
          <a:xfrm>
            <a:off x="5357813" y="3000375"/>
            <a:ext cx="3429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Измерения: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 - кривая блеска звезды,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>
                <a:latin typeface="Times New Roman" pitchFamily="18" charset="0"/>
              </a:rPr>
              <a:t>период обращения </a:t>
            </a:r>
          </a:p>
          <a:p>
            <a:r>
              <a:rPr lang="ru-RU">
                <a:latin typeface="Times New Roman" pitchFamily="18" charset="0"/>
              </a:rPr>
              <a:t>   планеты,</a:t>
            </a:r>
          </a:p>
          <a:p>
            <a:r>
              <a:rPr lang="ru-RU">
                <a:latin typeface="Times New Roman" pitchFamily="18" charset="0"/>
              </a:rPr>
              <a:t> - расстояние до звезды</a:t>
            </a:r>
            <a:r>
              <a:rPr lang="en-US">
                <a:latin typeface="Times New Roman" pitchFamily="18" charset="0"/>
              </a:rPr>
              <a:t>.</a:t>
            </a:r>
          </a:p>
        </p:txBody>
      </p:sp>
      <p:pic>
        <p:nvPicPr>
          <p:cNvPr id="19462" name="Рисунок 11" descr="1107.1235_southworth_fig30.gif"/>
          <p:cNvPicPr>
            <a:picLocks noChangeAspect="1"/>
          </p:cNvPicPr>
          <p:nvPr/>
        </p:nvPicPr>
        <p:blipFill>
          <a:blip r:embed="rId3">
            <a:lum bright="-10000" contrast="20000"/>
          </a:blip>
          <a:srcRect/>
          <a:stretch>
            <a:fillRect/>
          </a:stretch>
        </p:blipFill>
        <p:spPr bwMode="auto">
          <a:xfrm>
            <a:off x="214313" y="3071813"/>
            <a:ext cx="509270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Box 12"/>
          <p:cNvSpPr txBox="1">
            <a:spLocks noChangeArrowheads="1"/>
          </p:cNvSpPr>
          <p:nvPr/>
        </p:nvSpPr>
        <p:spPr bwMode="auto">
          <a:xfrm>
            <a:off x="214313" y="571500"/>
            <a:ext cx="71707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entury Schoolbook L"/>
                <a:sym typeface="Wingdings" pitchFamily="2" charset="2"/>
              </a:rPr>
              <a:t>1. Интерферометрические измерения.</a:t>
            </a:r>
          </a:p>
          <a:p>
            <a:r>
              <a:rPr lang="ru-RU">
                <a:latin typeface="Times New Roman" pitchFamily="18" charset="0"/>
                <a:sym typeface="Wingdings" pitchFamily="2" charset="2"/>
              </a:rPr>
              <a:t>    - Бетельгейзе: </a:t>
            </a:r>
            <a:r>
              <a:rPr lang="el-GR" i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θ</a:t>
            </a:r>
            <a:r>
              <a:rPr lang="ru-RU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= </a:t>
            </a:r>
            <a:r>
              <a:rPr lang="ru-RU">
                <a:latin typeface="Times New Roman" pitchFamily="18" charset="0"/>
                <a:sym typeface="Wingdings" pitchFamily="2" charset="2"/>
              </a:rPr>
              <a:t>0.047</a:t>
            </a:r>
            <a:r>
              <a:rPr lang="ru-RU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´´</a:t>
            </a:r>
            <a:r>
              <a:rPr lang="ru-RU">
                <a:latin typeface="Times New Roman" pitchFamily="18" charset="0"/>
                <a:sym typeface="Wingdings" pitchFamily="2" charset="2"/>
              </a:rPr>
              <a:t> (</a:t>
            </a:r>
            <a:r>
              <a:rPr lang="en-US" i="1">
                <a:latin typeface="Times New Roman" pitchFamily="18" charset="0"/>
                <a:sym typeface="Wingdings" pitchFamily="2" charset="2"/>
              </a:rPr>
              <a:t>Michelson, Pease</a:t>
            </a:r>
            <a:r>
              <a:rPr lang="en-US">
                <a:latin typeface="Times New Roman" pitchFamily="18" charset="0"/>
                <a:sym typeface="Wingdings" pitchFamily="2" charset="2"/>
              </a:rPr>
              <a:t>, </a:t>
            </a:r>
            <a:r>
              <a:rPr lang="ru-RU">
                <a:latin typeface="Times New Roman" pitchFamily="18" charset="0"/>
                <a:sym typeface="Wingdings" pitchFamily="2" charset="2"/>
              </a:rPr>
              <a:t>1920), </a:t>
            </a:r>
          </a:p>
          <a:p>
            <a:r>
              <a:rPr lang="ru-RU" altLang="zh-CN" i="1">
                <a:latin typeface="Times New Roman" pitchFamily="18" charset="0"/>
                <a:ea typeface="SimSun" pitchFamily="2" charset="-122"/>
              </a:rPr>
              <a:t>    - </a:t>
            </a:r>
            <a:r>
              <a:rPr lang="ru-RU" altLang="zh-CN">
                <a:latin typeface="Times New Roman" pitchFamily="18" charset="0"/>
                <a:ea typeface="SimSun" pitchFamily="2" charset="-122"/>
              </a:rPr>
              <a:t>звезда как Солнце, но </a:t>
            </a:r>
            <a:r>
              <a:rPr lang="en-US" altLang="zh-CN" i="1">
                <a:latin typeface="Times New Roman" pitchFamily="18" charset="0"/>
                <a:ea typeface="SimSun" pitchFamily="2" charset="-122"/>
              </a:rPr>
              <a:t>d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 = 1.3 pc</a:t>
            </a:r>
            <a:r>
              <a:rPr lang="ru-RU" altLang="zh-CN">
                <a:latin typeface="Times New Roman" pitchFamily="18" charset="0"/>
                <a:ea typeface="SimSun" pitchFamily="2" charset="-122"/>
              </a:rPr>
              <a:t> </a:t>
            </a:r>
            <a:r>
              <a:rPr lang="ru-RU" altLang="zh-CN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→ </a:t>
            </a:r>
            <a:r>
              <a:rPr kumimoji="0" lang="de-DE" altLang="zh-CN" i="1">
                <a:latin typeface="Times New Roman" pitchFamily="18" charset="0"/>
                <a:ea typeface="SimSun" pitchFamily="2" charset="-122"/>
                <a:sym typeface="Symbol" pitchFamily="18" charset="2"/>
              </a:rPr>
              <a:t></a:t>
            </a:r>
            <a:r>
              <a:rPr kumimoji="0" lang="de-DE" altLang="zh-CN" i="1">
                <a:latin typeface="Times New Roman" pitchFamily="18" charset="0"/>
                <a:ea typeface="SimSun" pitchFamily="2" charset="-122"/>
              </a:rPr>
              <a:t> </a:t>
            </a:r>
            <a:r>
              <a:rPr kumimoji="0" lang="de-DE" altLang="zh-CN">
                <a:latin typeface="Times New Roman" pitchFamily="18" charset="0"/>
                <a:ea typeface="SimSun" pitchFamily="2" charset="-122"/>
              </a:rPr>
              <a:t>= 0.004</a:t>
            </a:r>
            <a:r>
              <a:rPr lang="ru-RU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´´</a:t>
            </a:r>
            <a:r>
              <a:rPr kumimoji="0" lang="de-DE" altLang="zh-CN" i="1">
                <a:latin typeface="Times New Roman" pitchFamily="18" charset="0"/>
                <a:ea typeface="SimSun" pitchFamily="2" charset="-122"/>
              </a:rPr>
              <a:t> </a:t>
            </a:r>
            <a:r>
              <a:rPr kumimoji="0" lang="de-DE" altLang="zh-CN">
                <a:latin typeface="Times New Roman" pitchFamily="18" charset="0"/>
                <a:ea typeface="SimSun" pitchFamily="2" charset="-122"/>
              </a:rPr>
              <a:t>!!</a:t>
            </a:r>
            <a:endParaRPr lang="ru-RU"/>
          </a:p>
        </p:txBody>
      </p:sp>
      <p:sp>
        <p:nvSpPr>
          <p:cNvPr id="19464" name="TextBox 7"/>
          <p:cNvSpPr txBox="1">
            <a:spLocks noChangeArrowheads="1"/>
          </p:cNvSpPr>
          <p:nvPr/>
        </p:nvSpPr>
        <p:spPr bwMode="auto">
          <a:xfrm>
            <a:off x="857250" y="4643438"/>
            <a:ext cx="1271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Kepler-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7</a:t>
            </a:r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285750"/>
            <a:ext cx="8643967" cy="192880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sym typeface="Wingdings" pitchFamily="2" charset="2"/>
              </a:rPr>
              <a:t>3. </a:t>
            </a:r>
            <a:r>
              <a:rPr lang="ru-RU" sz="2400" dirty="0" smtClean="0">
                <a:latin typeface="Times New Roman" pitchFamily="18" charset="0"/>
              </a:rPr>
              <a:t>Интерферометрия на длинных базах</a:t>
            </a:r>
            <a:r>
              <a:rPr lang="en-US" sz="2400" dirty="0" smtClean="0">
                <a:latin typeface="Times New Roman" pitchFamily="18" charset="0"/>
              </a:rPr>
              <a:t> (LBI)</a:t>
            </a:r>
            <a:endParaRPr lang="ru-RU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400" dirty="0" smtClean="0">
                <a:latin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</a:rPr>
              <a:t>  VLTI</a:t>
            </a:r>
            <a:r>
              <a:rPr lang="ru-RU" sz="2400" dirty="0" smtClean="0">
                <a:latin typeface="Times New Roman" pitchFamily="18" charset="0"/>
              </a:rPr>
              <a:t>: 4</a:t>
            </a: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8м</a:t>
            </a:r>
            <a:r>
              <a:rPr lang="ru-RU" sz="2400" dirty="0" smtClean="0">
                <a:latin typeface="Times New Roman" pitchFamily="18" charset="0"/>
              </a:rPr>
              <a:t> + 4</a:t>
            </a: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1.8м</a:t>
            </a:r>
            <a:r>
              <a:rPr lang="ru-RU" sz="2400" dirty="0" smtClean="0">
                <a:latin typeface="Times New Roman" pitchFamily="18" charset="0"/>
              </a:rPr>
              <a:t>, базис до 33</a:t>
            </a:r>
            <a:r>
              <a:rPr lang="en-US" sz="2400" dirty="0" smtClean="0">
                <a:latin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</a:rPr>
              <a:t> м, точность 0.001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´´</a:t>
            </a:r>
            <a:r>
              <a:rPr lang="ru-RU" sz="2400" dirty="0" smtClean="0">
                <a:latin typeface="Times New Roman" pitchFamily="18" charset="0"/>
                <a:sym typeface="Wingdings" pitchFamily="2" charset="2"/>
              </a:rPr>
              <a:t> </a:t>
            </a:r>
            <a:endParaRPr lang="ru-RU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</a:rPr>
              <a:t> KI</a:t>
            </a:r>
            <a:r>
              <a:rPr lang="ru-RU" sz="2400" dirty="0" smtClean="0">
                <a:latin typeface="Times New Roman" pitchFamily="18" charset="0"/>
              </a:rPr>
              <a:t>:      2</a:t>
            </a: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10м</a:t>
            </a:r>
            <a:r>
              <a:rPr lang="ru-RU" sz="2400" dirty="0" smtClean="0">
                <a:latin typeface="Times New Roman" pitchFamily="18" charset="0"/>
              </a:rPr>
              <a:t> телескопа, базис </a:t>
            </a:r>
            <a:r>
              <a:rPr lang="en-US" sz="2400" dirty="0" smtClean="0">
                <a:latin typeface="Times New Roman" pitchFamily="18" charset="0"/>
              </a:rPr>
              <a:t>85</a:t>
            </a:r>
            <a:r>
              <a:rPr lang="ru-RU" sz="2400" dirty="0" smtClean="0">
                <a:latin typeface="Times New Roman" pitchFamily="18" charset="0"/>
              </a:rPr>
              <a:t> м, точность 0.00</a:t>
            </a:r>
            <a:r>
              <a:rPr lang="en-US" sz="2400" dirty="0" smtClean="0">
                <a:latin typeface="Times New Roman" pitchFamily="18" charset="0"/>
              </a:rPr>
              <a:t>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´´</a:t>
            </a:r>
          </a:p>
          <a:p>
            <a:pPr eaLnBrk="1" hangingPunct="1">
              <a:buFontTx/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  CHARA: </a:t>
            </a:r>
            <a:r>
              <a:rPr lang="ru-RU" sz="2400" dirty="0" smtClean="0">
                <a:latin typeface="Times New Roman" pitchFamily="18" charset="0"/>
              </a:rPr>
              <a:t>4</a:t>
            </a:r>
            <a:r>
              <a:rPr lang="ru-RU" sz="2400" dirty="0" smtClean="0">
                <a:latin typeface="Times New Roman" pitchFamily="18" charset="0"/>
                <a:sym typeface="Symbol" pitchFamily="18" charset="2"/>
              </a:rPr>
              <a:t>1м</a:t>
            </a:r>
            <a:r>
              <a:rPr lang="ru-RU" sz="2400" dirty="0" smtClean="0">
                <a:latin typeface="Times New Roman" pitchFamily="18" charset="0"/>
              </a:rPr>
              <a:t>, базис до 33</a:t>
            </a:r>
            <a:r>
              <a:rPr lang="en-US" sz="2400" dirty="0" smtClean="0">
                <a:latin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</a:rPr>
              <a:t> м</a:t>
            </a:r>
            <a:r>
              <a:rPr lang="en-US" sz="2400" dirty="0" smtClean="0">
                <a:latin typeface="Times New Roman" pitchFamily="18" charset="0"/>
              </a:rPr>
              <a:t> (Mount Wilson, USA)</a:t>
            </a:r>
            <a:endParaRPr lang="ru-RU" sz="2400" dirty="0" smtClean="0">
              <a:latin typeface="Times New Roman" pitchFamily="18" charset="0"/>
            </a:endParaRPr>
          </a:p>
        </p:txBody>
      </p:sp>
      <p:sp>
        <p:nvSpPr>
          <p:cNvPr id="20483" name="TextBox 16"/>
          <p:cNvSpPr txBox="1">
            <a:spLocks noChangeArrowheads="1"/>
          </p:cNvSpPr>
          <p:nvPr/>
        </p:nvSpPr>
        <p:spPr bwMode="auto">
          <a:xfrm>
            <a:off x="285750" y="2466971"/>
            <a:ext cx="427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sym typeface="Wingdings" pitchFamily="2" charset="2"/>
              </a:rPr>
              <a:t>4. </a:t>
            </a:r>
            <a:r>
              <a:rPr lang="ru-RU" dirty="0">
                <a:latin typeface="Times New Roman" pitchFamily="18" charset="0"/>
              </a:rPr>
              <a:t>Затмение звезды Луной</a:t>
            </a:r>
            <a:r>
              <a:rPr lang="en-US" dirty="0">
                <a:latin typeface="Times New Roman" pitchFamily="18" charset="0"/>
              </a:rPr>
              <a:t> (LO)</a:t>
            </a:r>
            <a:endParaRPr lang="ru-RU" dirty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000" y="2908314"/>
            <a:ext cx="4103688" cy="2592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485" name="TextBox 18"/>
          <p:cNvSpPr txBox="1">
            <a:spLocks noChangeArrowheads="1"/>
          </p:cNvSpPr>
          <p:nvPr/>
        </p:nvSpPr>
        <p:spPr bwMode="auto">
          <a:xfrm>
            <a:off x="4441825" y="2859094"/>
            <a:ext cx="3987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</a:rPr>
              <a:t>Дифракционная картина на</a:t>
            </a:r>
          </a:p>
          <a:p>
            <a:r>
              <a:rPr lang="ru-RU" dirty="0">
                <a:latin typeface="Times New Roman" pitchFamily="18" charset="0"/>
              </a:rPr>
              <a:t>кривой блеска при покрытии</a:t>
            </a:r>
          </a:p>
          <a:p>
            <a:r>
              <a:rPr lang="ru-RU" dirty="0">
                <a:latin typeface="Times New Roman" pitchFamily="18" charset="0"/>
              </a:rPr>
              <a:t>звезды лимбом зависит от</a:t>
            </a:r>
          </a:p>
          <a:p>
            <a:r>
              <a:rPr lang="ru-RU" dirty="0">
                <a:latin typeface="Times New Roman" pitchFamily="18" charset="0"/>
              </a:rPr>
              <a:t>размеров звезды.</a:t>
            </a:r>
          </a:p>
        </p:txBody>
      </p:sp>
      <p:sp>
        <p:nvSpPr>
          <p:cNvPr id="20486" name="TextBox 19"/>
          <p:cNvSpPr txBox="1">
            <a:spLocks noChangeArrowheads="1"/>
          </p:cNvSpPr>
          <p:nvPr/>
        </p:nvSpPr>
        <p:spPr bwMode="auto">
          <a:xfrm>
            <a:off x="714375" y="3100388"/>
            <a:ext cx="1336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de-DE" altLang="zh-CN" sz="2000" i="1" dirty="0">
                <a:latin typeface="Times New Roman" pitchFamily="18" charset="0"/>
                <a:ea typeface="SimSun" pitchFamily="2" charset="-122"/>
                <a:sym typeface="Symbol" pitchFamily="18" charset="2"/>
              </a:rPr>
              <a:t></a:t>
            </a:r>
            <a:r>
              <a:rPr kumimoji="0" lang="de-DE" altLang="zh-CN" sz="2000" i="1" dirty="0">
                <a:latin typeface="Times New Roman" pitchFamily="18" charset="0"/>
                <a:ea typeface="SimSun" pitchFamily="2" charset="-122"/>
              </a:rPr>
              <a:t> </a:t>
            </a:r>
            <a:r>
              <a:rPr kumimoji="0" lang="de-DE" altLang="zh-CN" sz="2000" dirty="0">
                <a:latin typeface="Times New Roman" pitchFamily="18" charset="0"/>
                <a:ea typeface="SimSun" pitchFamily="2" charset="-122"/>
              </a:rPr>
              <a:t>= 0.00</a:t>
            </a:r>
            <a:r>
              <a:rPr kumimoji="0" lang="ru-RU" altLang="zh-CN" sz="2000" dirty="0">
                <a:latin typeface="Times New Roman" pitchFamily="18" charset="0"/>
                <a:ea typeface="SimSun" pitchFamily="2" charset="-122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´´</a:t>
            </a:r>
            <a:endParaRPr lang="ru-RU" sz="2000" dirty="0"/>
          </a:p>
        </p:txBody>
      </p:sp>
      <p:sp>
        <p:nvSpPr>
          <p:cNvPr id="20487" name="TextBox 20"/>
          <p:cNvSpPr txBox="1">
            <a:spLocks noChangeArrowheads="1"/>
          </p:cNvSpPr>
          <p:nvPr/>
        </p:nvSpPr>
        <p:spPr bwMode="auto">
          <a:xfrm>
            <a:off x="735013" y="3529016"/>
            <a:ext cx="1336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de-DE" altLang="zh-CN" sz="2000" i="1" dirty="0">
                <a:latin typeface="Times New Roman" pitchFamily="18" charset="0"/>
                <a:ea typeface="SimSun" pitchFamily="2" charset="-122"/>
                <a:sym typeface="Symbol" pitchFamily="18" charset="2"/>
              </a:rPr>
              <a:t></a:t>
            </a:r>
            <a:r>
              <a:rPr kumimoji="0" lang="de-DE" altLang="zh-CN" sz="2000" i="1" dirty="0">
                <a:latin typeface="Times New Roman" pitchFamily="18" charset="0"/>
                <a:ea typeface="SimSun" pitchFamily="2" charset="-122"/>
              </a:rPr>
              <a:t> </a:t>
            </a:r>
            <a:r>
              <a:rPr kumimoji="0" lang="de-DE" altLang="zh-CN" sz="2000" dirty="0">
                <a:latin typeface="Times New Roman" pitchFamily="18" charset="0"/>
                <a:ea typeface="SimSun" pitchFamily="2" charset="-122"/>
              </a:rPr>
              <a:t>= 0.00</a:t>
            </a:r>
            <a:r>
              <a:rPr kumimoji="0" lang="ru-RU" altLang="zh-CN" sz="2000" dirty="0">
                <a:latin typeface="Times New Roman" pitchFamily="18" charset="0"/>
                <a:ea typeface="SimSun" pitchFamily="2" charset="-122"/>
              </a:rPr>
              <a:t>5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´´</a:t>
            </a:r>
            <a:endParaRPr lang="ru-RU" sz="2000" dirty="0"/>
          </a:p>
        </p:txBody>
      </p:sp>
      <p:sp>
        <p:nvSpPr>
          <p:cNvPr id="20488" name="TextBox 21"/>
          <p:cNvSpPr txBox="1">
            <a:spLocks noChangeArrowheads="1"/>
          </p:cNvSpPr>
          <p:nvPr/>
        </p:nvSpPr>
        <p:spPr bwMode="auto">
          <a:xfrm>
            <a:off x="714375" y="3957644"/>
            <a:ext cx="1071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двойная</a:t>
            </a:r>
          </a:p>
        </p:txBody>
      </p:sp>
      <p:sp>
        <p:nvSpPr>
          <p:cNvPr id="20489" name="TextBox 22"/>
          <p:cNvSpPr txBox="1">
            <a:spLocks noChangeArrowheads="1"/>
          </p:cNvSpPr>
          <p:nvPr/>
        </p:nvSpPr>
        <p:spPr bwMode="auto">
          <a:xfrm>
            <a:off x="571500" y="5456257"/>
            <a:ext cx="3849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</a:rPr>
              <a:t>Смоделировано </a:t>
            </a:r>
          </a:p>
          <a:p>
            <a:r>
              <a:rPr lang="ru-RU" dirty="0">
                <a:latin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</a:rPr>
              <a:t>Richichi</a:t>
            </a:r>
            <a:r>
              <a:rPr lang="en-US" i="1" dirty="0">
                <a:latin typeface="Times New Roman" pitchFamily="18" charset="0"/>
              </a:rPr>
              <a:t> &amp; </a:t>
            </a:r>
            <a:r>
              <a:rPr lang="en-US" i="1" dirty="0" err="1">
                <a:latin typeface="Times New Roman" pitchFamily="18" charset="0"/>
              </a:rPr>
              <a:t>Percheron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</a:rPr>
              <a:t>2002</a:t>
            </a:r>
            <a:r>
              <a:rPr lang="en-US" dirty="0">
                <a:latin typeface="Times New Roman" pitchFamily="18" charset="0"/>
              </a:rPr>
              <a:t>)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6215082"/>
            <a:ext cx="2286000" cy="571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sym typeface="Wingdings" pitchFamily="2" charset="2"/>
              </a:rPr>
              <a:t>1 </a:t>
            </a:r>
            <a:r>
              <a:rPr lang="en-US" sz="2400" dirty="0" err="1" smtClean="0">
                <a:latin typeface="Times New Roman" pitchFamily="18" charset="0"/>
                <a:sym typeface="Wingdings" pitchFamily="2" charset="2"/>
              </a:rPr>
              <a:t>mas</a:t>
            </a:r>
            <a:r>
              <a:rPr lang="en-US" sz="2400" dirty="0" smtClean="0">
                <a:latin typeface="Times New Roman" pitchFamily="18" charset="0"/>
                <a:sym typeface="Wingdings" pitchFamily="2" charset="2"/>
              </a:rPr>
              <a:t> = </a:t>
            </a:r>
            <a:r>
              <a:rPr lang="ru-RU" sz="2400" dirty="0" smtClean="0">
                <a:latin typeface="Times New Roman" pitchFamily="18" charset="0"/>
              </a:rPr>
              <a:t>0.001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´´</a:t>
            </a:r>
            <a:r>
              <a:rPr lang="ru-RU" sz="2400" dirty="0" smtClean="0">
                <a:latin typeface="Times New Roman" pitchFamily="18" charset="0"/>
                <a:sym typeface="Wingdings" pitchFamily="2" charset="2"/>
              </a:rPr>
              <a:t> </a:t>
            </a:r>
            <a:endParaRPr lang="ru-RU" sz="2400" dirty="0" smtClean="0">
              <a:latin typeface="Times New Roman" pitchFamily="18" charset="0"/>
            </a:endParaRP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>
            <a:lum bright="-12000" contrast="24000"/>
          </a:blip>
          <a:srcRect/>
          <a:stretch>
            <a:fillRect/>
          </a:stretch>
        </p:blipFill>
        <p:spPr bwMode="auto">
          <a:xfrm>
            <a:off x="142875" y="785813"/>
            <a:ext cx="393382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428625" y="214313"/>
            <a:ext cx="6810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  <a:latin typeface="Century Schoolbook L"/>
              </a:rPr>
              <a:t>Примеры результатов и точность измерений</a:t>
            </a: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285720" y="5429264"/>
            <a:ext cx="480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itchFamily="18" charset="0"/>
              </a:rPr>
              <a:t>Альдебаран</a:t>
            </a:r>
            <a:r>
              <a:rPr lang="ru-RU" dirty="0">
                <a:latin typeface="Times New Roman" pitchFamily="18" charset="0"/>
              </a:rPr>
              <a:t>,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K5III, </a:t>
            </a:r>
            <a:r>
              <a:rPr lang="en-US" i="1" dirty="0">
                <a:latin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</a:rPr>
              <a:t> = 20 pc</a:t>
            </a:r>
          </a:p>
          <a:p>
            <a:r>
              <a:rPr lang="ru-RU" dirty="0">
                <a:latin typeface="Times New Roman" pitchFamily="18" charset="0"/>
              </a:rPr>
              <a:t>Сравнение разных работ и методов</a:t>
            </a:r>
          </a:p>
        </p:txBody>
      </p:sp>
      <p:grpSp>
        <p:nvGrpSpPr>
          <p:cNvPr id="21510" name="Group 15"/>
          <p:cNvGrpSpPr>
            <a:grpSpLocks/>
          </p:cNvGrpSpPr>
          <p:nvPr/>
        </p:nvGrpSpPr>
        <p:grpSpPr bwMode="auto">
          <a:xfrm>
            <a:off x="185738" y="3143250"/>
            <a:ext cx="3886200" cy="2124075"/>
            <a:chOff x="2880" y="2115"/>
            <a:chExt cx="2448" cy="1338"/>
          </a:xfrm>
        </p:grpSpPr>
        <p:pic>
          <p:nvPicPr>
            <p:cNvPr id="21513" name="Picture 6"/>
            <p:cNvPicPr>
              <a:picLocks noChangeAspect="1" noChangeArrowheads="1"/>
            </p:cNvPicPr>
            <p:nvPr/>
          </p:nvPicPr>
          <p:blipFill>
            <a:blip r:embed="rId4">
              <a:lum bright="-12000" contrast="24000"/>
            </a:blip>
            <a:srcRect/>
            <a:stretch>
              <a:fillRect/>
            </a:stretch>
          </p:blipFill>
          <p:spPr bwMode="auto">
            <a:xfrm>
              <a:off x="2880" y="2115"/>
              <a:ext cx="2448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4" name="Text Box 9"/>
            <p:cNvSpPr txBox="1">
              <a:spLocks noChangeArrowheads="1"/>
            </p:cNvSpPr>
            <p:nvPr/>
          </p:nvSpPr>
          <p:spPr bwMode="auto">
            <a:xfrm>
              <a:off x="3409" y="2266"/>
              <a:ext cx="2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FF"/>
                  </a:solidFill>
                  <a:latin typeface="Times New Roman" pitchFamily="18" charset="0"/>
                </a:rPr>
                <a:t>LO</a:t>
              </a:r>
              <a:endParaRPr lang="ru-RU" sz="16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1515" name="Text Box 10"/>
            <p:cNvSpPr txBox="1">
              <a:spLocks noChangeArrowheads="1"/>
            </p:cNvSpPr>
            <p:nvPr/>
          </p:nvSpPr>
          <p:spPr bwMode="auto">
            <a:xfrm>
              <a:off x="4871" y="2614"/>
              <a:ext cx="3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FF"/>
                  </a:solidFill>
                  <a:latin typeface="Times New Roman" pitchFamily="18" charset="0"/>
                </a:rPr>
                <a:t>LBI</a:t>
              </a:r>
              <a:endParaRPr lang="ru-RU" sz="16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1516" name="Line 11"/>
            <p:cNvSpPr>
              <a:spLocks noChangeShapeType="1"/>
            </p:cNvSpPr>
            <p:nvPr/>
          </p:nvSpPr>
          <p:spPr bwMode="auto">
            <a:xfrm>
              <a:off x="3651" y="2432"/>
              <a:ext cx="227" cy="182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7" name="Line 12"/>
            <p:cNvSpPr>
              <a:spLocks noChangeShapeType="1"/>
            </p:cNvSpPr>
            <p:nvPr/>
          </p:nvSpPr>
          <p:spPr bwMode="auto">
            <a:xfrm flipH="1">
              <a:off x="4377" y="2750"/>
              <a:ext cx="499" cy="13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11" name="Text Box 14"/>
          <p:cNvSpPr txBox="1">
            <a:spLocks noChangeArrowheads="1"/>
          </p:cNvSpPr>
          <p:nvPr/>
        </p:nvSpPr>
        <p:spPr bwMode="auto">
          <a:xfrm>
            <a:off x="6067131" y="6007262"/>
            <a:ext cx="27911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i="1" dirty="0" err="1" smtClean="0"/>
              <a:t>Karovicova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et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al</a:t>
            </a:r>
            <a:r>
              <a:rPr lang="ru-RU" sz="2000" dirty="0" smtClean="0"/>
              <a:t>. 2022,</a:t>
            </a:r>
            <a:endParaRPr lang="en-US" sz="2000" dirty="0" smtClean="0"/>
          </a:p>
          <a:p>
            <a:r>
              <a:rPr lang="ru-RU" sz="2000" dirty="0" smtClean="0"/>
              <a:t> A&amp;A, 658, A47</a:t>
            </a:r>
            <a:endParaRPr lang="ru-RU" sz="2000" baseline="-25000" dirty="0">
              <a:latin typeface="Times New Roman" pitchFamily="18" charset="0"/>
            </a:endParaRPr>
          </a:p>
        </p:txBody>
      </p:sp>
      <p:sp>
        <p:nvSpPr>
          <p:cNvPr id="21512" name="TextBox 15"/>
          <p:cNvSpPr txBox="1">
            <a:spLocks noChangeArrowheads="1"/>
          </p:cNvSpPr>
          <p:nvPr/>
        </p:nvSpPr>
        <p:spPr bwMode="auto">
          <a:xfrm>
            <a:off x="4143375" y="785813"/>
            <a:ext cx="43120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</a:rPr>
              <a:t>1625 </a:t>
            </a:r>
            <a:r>
              <a:rPr lang="ru-RU" dirty="0">
                <a:latin typeface="Times New Roman" pitchFamily="18" charset="0"/>
              </a:rPr>
              <a:t>объектов,</a:t>
            </a:r>
            <a:r>
              <a:rPr lang="en-US" dirty="0">
                <a:latin typeface="Times New Roman" pitchFamily="18" charset="0"/>
              </a:rPr>
              <a:t> 2432 </a:t>
            </a:r>
            <a:r>
              <a:rPr lang="ru-RU" dirty="0">
                <a:latin typeface="Times New Roman" pitchFamily="18" charset="0"/>
              </a:rPr>
              <a:t>измерения</a:t>
            </a:r>
          </a:p>
          <a:p>
            <a:r>
              <a:rPr lang="ru-RU" dirty="0">
                <a:latin typeface="Times New Roman" pitchFamily="18" charset="0"/>
              </a:rPr>
              <a:t>Два метода – </a:t>
            </a:r>
            <a:r>
              <a:rPr lang="en-US" dirty="0">
                <a:latin typeface="Times New Roman" pitchFamily="18" charset="0"/>
              </a:rPr>
              <a:t>LBI </a:t>
            </a:r>
            <a:r>
              <a:rPr lang="en-US" dirty="0" smtClean="0">
                <a:latin typeface="Times New Roman" pitchFamily="18" charset="0"/>
              </a:rPr>
              <a:t>(VLTI) </a:t>
            </a:r>
            <a:r>
              <a:rPr lang="ru-RU" dirty="0" smtClean="0">
                <a:latin typeface="Times New Roman" pitchFamily="18" charset="0"/>
              </a:rPr>
              <a:t>и </a:t>
            </a:r>
            <a:r>
              <a:rPr lang="en-US" dirty="0">
                <a:latin typeface="Times New Roman" pitchFamily="18" charset="0"/>
              </a:rPr>
              <a:t>LO</a:t>
            </a:r>
            <a:endParaRPr lang="ru-RU" dirty="0">
              <a:latin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</a:rPr>
              <a:t>Richichi</a:t>
            </a:r>
            <a:r>
              <a:rPr lang="en-US" i="1" dirty="0">
                <a:latin typeface="Times New Roman" pitchFamily="18" charset="0"/>
              </a:rPr>
              <a:t> &amp; </a:t>
            </a:r>
            <a:r>
              <a:rPr lang="en-US" i="1" dirty="0" err="1">
                <a:latin typeface="Times New Roman" pitchFamily="18" charset="0"/>
              </a:rPr>
              <a:t>Percheron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</a:rPr>
              <a:t>2002</a:t>
            </a:r>
            <a:r>
              <a:rPr lang="en-US" dirty="0">
                <a:latin typeface="Times New Roman" pitchFamily="18" charset="0"/>
              </a:rPr>
              <a:t>)</a:t>
            </a:r>
            <a:endParaRPr lang="ru-RU" dirty="0">
              <a:latin typeface="Times New Roman" pitchFamily="18" charset="0"/>
            </a:endParaRPr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5">
            <a:lum bright="-10000" contrast="30000"/>
          </a:blip>
          <a:srcRect/>
          <a:stretch>
            <a:fillRect/>
          </a:stretch>
        </p:blipFill>
        <p:spPr bwMode="auto">
          <a:xfrm>
            <a:off x="5529288" y="2000240"/>
            <a:ext cx="3186116" cy="3975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14313"/>
            <a:ext cx="6072187" cy="1428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▪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mtClean="0">
                <a:latin typeface="Century Schoolbook L"/>
              </a:rPr>
              <a:t>Эффективная температура</a:t>
            </a:r>
          </a:p>
          <a:p>
            <a:pPr eaLnBrk="1" hangingPunct="1">
              <a:buFontTx/>
              <a:buNone/>
            </a:pPr>
            <a:endParaRPr lang="ru-RU" sz="800" smtClean="0"/>
          </a:p>
          <a:p>
            <a:pPr eaLnBrk="1" hangingPunct="1">
              <a:buFontTx/>
              <a:buNone/>
            </a:pPr>
            <a:r>
              <a:rPr lang="ru-RU" sz="2400" smtClean="0">
                <a:latin typeface="Century Schoolbook L"/>
              </a:rPr>
              <a:t>наблюдаемый интегральный поток</a:t>
            </a:r>
            <a:r>
              <a:rPr lang="ru-RU" sz="2400" smtClean="0">
                <a:solidFill>
                  <a:srgbClr val="FF0000"/>
                </a:solidFill>
                <a:latin typeface="Century Schoolbook L"/>
              </a:rPr>
              <a:t>  </a:t>
            </a:r>
            <a:r>
              <a:rPr lang="en-US" sz="2400" i="1" smtClean="0">
                <a:solidFill>
                  <a:srgbClr val="0000FF"/>
                </a:solidFill>
                <a:latin typeface="Century Schoolbook L"/>
              </a:rPr>
              <a:t>f </a:t>
            </a:r>
            <a:r>
              <a:rPr lang="ru-RU" sz="2400" i="1" smtClean="0">
                <a:solidFill>
                  <a:srgbClr val="FF0000"/>
                </a:solidFill>
                <a:latin typeface="Century Schoolbook L"/>
              </a:rPr>
              <a:t> </a:t>
            </a:r>
          </a:p>
          <a:p>
            <a:pPr eaLnBrk="1" hangingPunct="1">
              <a:buFontTx/>
              <a:buNone/>
            </a:pPr>
            <a:r>
              <a:rPr lang="ru-RU" sz="2400" smtClean="0">
                <a:latin typeface="Century Schoolbook L"/>
              </a:rPr>
              <a:t>угловой радиус</a:t>
            </a:r>
            <a:r>
              <a:rPr lang="ru-RU" sz="2400" smtClean="0"/>
              <a:t> </a:t>
            </a:r>
            <a:r>
              <a:rPr lang="ru-RU" sz="2400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ru-RU" sz="2400" smtClean="0">
                <a:solidFill>
                  <a:srgbClr val="FF0000"/>
                </a:solidFill>
                <a:sym typeface="Symbol" pitchFamily="18" charset="2"/>
              </a:rPr>
              <a:t> 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500063" y="2357438"/>
          <a:ext cx="2840037" cy="1255712"/>
        </p:xfrm>
        <a:graphic>
          <a:graphicData uri="http://schemas.openxmlformats.org/presentationml/2006/ole">
            <p:oleObj spid="_x0000_s9218" name="Equation" r:id="rId4" imgW="1218960" imgH="482400" progId="Equation.3">
              <p:embed/>
            </p:oleObj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571500" y="1785938"/>
          <a:ext cx="5076825" cy="666750"/>
        </p:xfrm>
        <a:graphic>
          <a:graphicData uri="http://schemas.openxmlformats.org/presentationml/2006/ole">
            <p:oleObj spid="_x0000_s9219" name="Формула" r:id="rId5" imgW="1955520" imgH="228600" progId="Equation.3">
              <p:embed/>
            </p:oleObj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4000500" y="2428875"/>
          <a:ext cx="1833563" cy="1068388"/>
        </p:xfrm>
        <a:graphic>
          <a:graphicData uri="http://schemas.openxmlformats.org/presentationml/2006/ole">
            <p:oleObj spid="_x0000_s9220" name="Формула" r:id="rId6" imgW="672840" imgH="393480" progId="Equation.3">
              <p:embed/>
            </p:oleObj>
          </a:graphicData>
        </a:graphic>
      </p:graphicFrame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7143750" y="1595438"/>
            <a:ext cx="178593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kumimoji="0" lang="en-US" altLang="zh-CN" i="1">
                <a:latin typeface="Times New Roman" pitchFamily="18" charset="0"/>
                <a:ea typeface="SimSun" pitchFamily="2" charset="-122"/>
              </a:rPr>
              <a:t>R - </a:t>
            </a:r>
            <a:r>
              <a:rPr kumimoji="0" lang="ru-RU" altLang="zh-CN">
                <a:latin typeface="Times New Roman" pitchFamily="18" charset="0"/>
                <a:ea typeface="SimSun" pitchFamily="2" charset="-122"/>
              </a:rPr>
              <a:t>радиус</a:t>
            </a:r>
          </a:p>
          <a:p>
            <a:r>
              <a:rPr kumimoji="0" lang="de-DE" altLang="zh-CN" i="1">
                <a:latin typeface="Times New Roman" pitchFamily="18" charset="0"/>
                <a:ea typeface="SimSun" pitchFamily="2" charset="-122"/>
              </a:rPr>
              <a:t>d</a:t>
            </a:r>
            <a:r>
              <a:rPr kumimoji="0" lang="de-DE" altLang="zh-CN" sz="2000">
                <a:latin typeface="Times New Roman" pitchFamily="18" charset="0"/>
                <a:ea typeface="SimSun" pitchFamily="2" charset="-122"/>
              </a:rPr>
              <a:t> </a:t>
            </a:r>
            <a:r>
              <a:rPr kumimoji="0" lang="ru-RU" altLang="zh-CN" sz="2000">
                <a:latin typeface="Times New Roman" pitchFamily="18" charset="0"/>
                <a:ea typeface="SimSun" pitchFamily="2" charset="-122"/>
              </a:rPr>
              <a:t>-</a:t>
            </a:r>
            <a:r>
              <a:rPr kumimoji="0" lang="de-DE" altLang="zh-CN" sz="2000">
                <a:latin typeface="Times New Roman" pitchFamily="18" charset="0"/>
                <a:ea typeface="SimSun" pitchFamily="2" charset="-122"/>
              </a:rPr>
              <a:t> </a:t>
            </a:r>
            <a:r>
              <a:rPr kumimoji="0" lang="ru-RU" altLang="zh-CN" sz="2000">
                <a:latin typeface="Times New Roman" pitchFamily="18" charset="0"/>
                <a:ea typeface="SimSun" pitchFamily="2" charset="-122"/>
              </a:rPr>
              <a:t>расстояние</a:t>
            </a:r>
            <a:endParaRPr kumimoji="0" lang="en-US" altLang="zh-CN" sz="200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9223" name="TextBox 9"/>
          <p:cNvSpPr txBox="1">
            <a:spLocks noChangeArrowheads="1"/>
          </p:cNvSpPr>
          <p:nvPr/>
        </p:nvSpPr>
        <p:spPr bwMode="auto">
          <a:xfrm>
            <a:off x="357188" y="3919538"/>
            <a:ext cx="798195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solidFill>
                  <a:srgbClr val="0000FF"/>
                </a:solidFill>
                <a:latin typeface="Century Schoolbook L"/>
                <a:cs typeface="Times New Roman" pitchFamily="18" charset="0"/>
              </a:rPr>
              <a:t>  Ограничения метода:</a:t>
            </a:r>
          </a:p>
          <a:p>
            <a:r>
              <a:rPr lang="ru-RU">
                <a:latin typeface="Century Schoolbook L"/>
                <a:cs typeface="Times New Roman" pitchFamily="18" charset="0"/>
              </a:rPr>
              <a:t>- У горячих звёзд с макс. излучения в УФ нельзя точно</a:t>
            </a:r>
          </a:p>
          <a:p>
            <a:r>
              <a:rPr lang="ru-RU">
                <a:latin typeface="Century Schoolbook L"/>
                <a:cs typeface="Times New Roman" pitchFamily="18" charset="0"/>
              </a:rPr>
              <a:t>   измерить </a:t>
            </a:r>
            <a:r>
              <a:rPr lang="en-US" i="1">
                <a:latin typeface="Century Schoolbook L"/>
                <a:cs typeface="Times New Roman" pitchFamily="18" charset="0"/>
              </a:rPr>
              <a:t>f </a:t>
            </a:r>
            <a:r>
              <a:rPr lang="ru-RU">
                <a:latin typeface="Century Schoolbook L"/>
                <a:cs typeface="Times New Roman" pitchFamily="18" charset="0"/>
              </a:rPr>
              <a:t> из-за межзвездного поглощения</a:t>
            </a:r>
          </a:p>
          <a:p>
            <a:r>
              <a:rPr lang="ru-RU">
                <a:latin typeface="Century Schoolbook L"/>
                <a:cs typeface="Times New Roman" pitchFamily="18" charset="0"/>
              </a:rPr>
              <a:t>                             (пыль, </a:t>
            </a:r>
            <a:r>
              <a:rPr lang="en-US">
                <a:latin typeface="Century Schoolbook L"/>
                <a:cs typeface="Times New Roman" pitchFamily="18" charset="0"/>
              </a:rPr>
              <a:t>H I </a:t>
            </a:r>
            <a:r>
              <a:rPr lang="ru-RU">
                <a:latin typeface="Century Schoolbook L"/>
                <a:cs typeface="Times New Roman" pitchFamily="18" charset="0"/>
              </a:rPr>
              <a:t>на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latin typeface="Century Schoolbook L"/>
                <a:cs typeface="Times New Roman" pitchFamily="18" charset="0"/>
              </a:rPr>
              <a:t>&lt; 912 </a:t>
            </a:r>
            <a:r>
              <a:rPr lang="en-GB">
                <a:latin typeface="Times New Roman" pitchFamily="18" charset="0"/>
                <a:cs typeface="Times New Roman" pitchFamily="18" charset="0"/>
              </a:rPr>
              <a:t>Å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)</a:t>
            </a:r>
            <a:endParaRPr lang="ru-RU">
              <a:latin typeface="Century Schoolbook L"/>
              <a:cs typeface="Times New Roman" pitchFamily="18" charset="0"/>
            </a:endParaRPr>
          </a:p>
          <a:p>
            <a:r>
              <a:rPr lang="ru-RU">
                <a:latin typeface="Century Schoolbook L"/>
                <a:cs typeface="Times New Roman" pitchFamily="18" charset="0"/>
              </a:rPr>
              <a:t>- У далеких звёзд нельзя измерить </a:t>
            </a:r>
            <a:r>
              <a:rPr lang="ru-RU" i="1">
                <a:latin typeface="Century Schoolbook L"/>
                <a:cs typeface="Times New Roman" pitchFamily="18" charset="0"/>
                <a:sym typeface="Symbol" pitchFamily="18" charset="2"/>
              </a:rPr>
              <a:t></a:t>
            </a:r>
            <a:r>
              <a:rPr lang="en-US" i="1">
                <a:latin typeface="Century Schoolbook L"/>
                <a:cs typeface="Times New Roman" pitchFamily="18" charset="0"/>
                <a:sym typeface="Symbol" pitchFamily="18" charset="2"/>
              </a:rPr>
              <a:t> </a:t>
            </a:r>
            <a:endParaRPr lang="ru-RU">
              <a:latin typeface="Century Schoolbook L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28625" y="2500313"/>
            <a:ext cx="5786438" cy="428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0000"/>
                </a:solidFill>
              </a:rPr>
              <a:t>Физические характеристики звезды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285750" y="2976563"/>
            <a:ext cx="8786813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>
                <a:solidFill>
                  <a:srgbClr val="3333CC"/>
                </a:solidFill>
                <a:cs typeface="Times New Roman" pitchFamily="18" charset="0"/>
              </a:rPr>
              <a:t>▪</a:t>
            </a:r>
            <a:r>
              <a:rPr lang="ru-RU">
                <a:solidFill>
                  <a:srgbClr val="3333CC"/>
                </a:solidFill>
                <a:cs typeface="Times New Roman" pitchFamily="18" charset="0"/>
              </a:rPr>
              <a:t> </a:t>
            </a:r>
            <a:r>
              <a:rPr lang="en-GB">
                <a:solidFill>
                  <a:srgbClr val="000000"/>
                </a:solidFill>
                <a:cs typeface="Times New Roman" pitchFamily="18" charset="0"/>
              </a:rPr>
              <a:t>Светимость</a:t>
            </a:r>
            <a:r>
              <a:rPr lang="ru-RU">
                <a:solidFill>
                  <a:srgbClr val="000000"/>
                </a:solidFill>
                <a:cs typeface="Times New Roman" pitchFamily="18" charset="0"/>
              </a:rPr>
              <a:t>,</a:t>
            </a:r>
            <a:r>
              <a:rPr lang="en-GB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GB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 = </a:t>
            </a: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GB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10</a:t>
            </a:r>
            <a:r>
              <a:rPr lang="ru-RU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GB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baseline="-25000">
                <a:solidFill>
                  <a:srgbClr val="000000"/>
                </a:solidFill>
                <a:latin typeface="Wingdings 2" pitchFamily="18" charset="2"/>
              </a:rPr>
              <a:t>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solidFill>
                  <a:srgbClr val="3333CC"/>
                </a:solidFill>
                <a:latin typeface="Times New Roman" pitchFamily="18" charset="0"/>
              </a:rPr>
              <a:t>  </a:t>
            </a:r>
            <a:r>
              <a:rPr lang="en-US">
                <a:solidFill>
                  <a:srgbClr val="3333CC"/>
                </a:solidFill>
                <a:latin typeface="Times New Roman" pitchFamily="18" charset="0"/>
              </a:rPr>
              <a:t>          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baseline="-25000">
                <a:solidFill>
                  <a:srgbClr val="000000"/>
                </a:solidFill>
                <a:latin typeface="Wingdings 2" pitchFamily="18" charset="2"/>
              </a:rPr>
              <a:t>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baseline="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эрг/с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>
                <a:solidFill>
                  <a:srgbClr val="FF0000"/>
                </a:solidFill>
                <a:cs typeface="Times New Roman" pitchFamily="18" charset="0"/>
              </a:rPr>
              <a:t>▪</a:t>
            </a:r>
            <a:r>
              <a:rPr lang="ru-RU">
                <a:solidFill>
                  <a:srgbClr val="3333CC"/>
                </a:solidFill>
                <a:cs typeface="Times New Roman" pitchFamily="18" charset="0"/>
              </a:rPr>
              <a:t> </a:t>
            </a:r>
            <a:r>
              <a:rPr lang="ru-RU"/>
              <a:t>масса,</a:t>
            </a:r>
            <a:r>
              <a:rPr lang="ru-RU">
                <a:solidFill>
                  <a:srgbClr val="000000"/>
                </a:solidFill>
              </a:rPr>
              <a:t>   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>
                <a:solidFill>
                  <a:srgbClr val="000000"/>
                </a:solidFill>
              </a:rPr>
              <a:t>  = 0.08-100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aseline="-25000">
                <a:solidFill>
                  <a:srgbClr val="000000"/>
                </a:solidFill>
                <a:latin typeface="Wingdings 2" pitchFamily="18" charset="2"/>
              </a:rPr>
              <a:t>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i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baseline="-25000">
                <a:solidFill>
                  <a:srgbClr val="000000"/>
                </a:solidFill>
                <a:latin typeface="Wingdings 2" pitchFamily="18" charset="2"/>
              </a:rPr>
              <a:t> </a:t>
            </a:r>
            <a:r>
              <a:rPr lang="en-US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baseline="33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г</a:t>
            </a:r>
            <a:endParaRPr lang="ru-RU" baseline="-25000">
              <a:solidFill>
                <a:srgbClr val="000000"/>
              </a:solidFill>
              <a:latin typeface="Wingdings 2" pitchFamily="18" charset="2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>
                <a:solidFill>
                  <a:srgbClr val="3333CC"/>
                </a:solidFill>
                <a:cs typeface="Times New Roman" pitchFamily="18" charset="0"/>
              </a:rPr>
              <a:t>▪</a:t>
            </a:r>
            <a:r>
              <a:rPr lang="ru-RU">
                <a:solidFill>
                  <a:srgbClr val="3333CC"/>
                </a:solidFill>
                <a:cs typeface="Times New Roman" pitchFamily="18" charset="0"/>
              </a:rPr>
              <a:t> </a:t>
            </a:r>
            <a:r>
              <a:rPr lang="ru-RU">
                <a:solidFill>
                  <a:srgbClr val="000000"/>
                </a:solidFill>
              </a:rPr>
              <a:t>Радиус,   </a:t>
            </a:r>
            <a:r>
              <a:rPr lang="en-US" i="1">
                <a:solidFill>
                  <a:srgbClr val="000000"/>
                </a:solidFill>
              </a:rPr>
              <a:t>R</a:t>
            </a:r>
            <a:r>
              <a:rPr lang="ru-RU" i="1">
                <a:solidFill>
                  <a:srgbClr val="000000"/>
                </a:solidFill>
              </a:rPr>
              <a:t> = </a:t>
            </a:r>
            <a:r>
              <a:rPr lang="ru-RU">
                <a:solidFill>
                  <a:srgbClr val="000000"/>
                </a:solidFill>
              </a:rPr>
              <a:t>10 км - 1500 </a:t>
            </a:r>
            <a:r>
              <a:rPr lang="en-US" i="1">
                <a:solidFill>
                  <a:srgbClr val="000000"/>
                </a:solidFill>
              </a:rPr>
              <a:t>R</a:t>
            </a:r>
            <a:r>
              <a:rPr lang="ru-RU" baseline="-25000">
                <a:solidFill>
                  <a:srgbClr val="000000"/>
                </a:solidFill>
                <a:latin typeface="Wingdings 2" pitchFamily="18" charset="2"/>
              </a:rPr>
              <a:t></a:t>
            </a:r>
            <a:r>
              <a:rPr lang="ru-RU">
                <a:solidFill>
                  <a:srgbClr val="3333CC"/>
                </a:solidFill>
                <a:cs typeface="Times New Roman" pitchFamily="18" charset="0"/>
              </a:rPr>
              <a:t> ,     </a:t>
            </a:r>
            <a:r>
              <a:rPr lang="en-US">
                <a:solidFill>
                  <a:srgbClr val="3333CC"/>
                </a:solidFill>
                <a:cs typeface="Times New Roman" pitchFamily="18" charset="0"/>
              </a:rPr>
              <a:t>      </a:t>
            </a:r>
            <a:r>
              <a:rPr lang="en-US" i="1">
                <a:solidFill>
                  <a:srgbClr val="000000"/>
                </a:solidFill>
              </a:rPr>
              <a:t>R</a:t>
            </a:r>
            <a:r>
              <a:rPr lang="ru-RU" baseline="-25000">
                <a:solidFill>
                  <a:srgbClr val="000000"/>
                </a:solidFill>
                <a:latin typeface="Wingdings 2" pitchFamily="18" charset="2"/>
              </a:rPr>
              <a:t></a:t>
            </a:r>
            <a:r>
              <a:rPr lang="ru-RU">
                <a:solidFill>
                  <a:srgbClr val="3333CC"/>
                </a:solidFill>
                <a:cs typeface="Times New Roman" pitchFamily="18" charset="0"/>
              </a:rPr>
              <a:t> </a:t>
            </a:r>
            <a:r>
              <a:rPr lang="ru-RU">
                <a:cs typeface="Times New Roman" pitchFamily="18" charset="0"/>
              </a:rPr>
              <a:t>= 7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baseline="3300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см</a:t>
            </a:r>
            <a:endParaRPr lang="ru-RU">
              <a:cs typeface="Times New Roman" pitchFamily="18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>
                <a:solidFill>
                  <a:srgbClr val="FF0000"/>
                </a:solidFill>
                <a:cs typeface="Times New Roman" pitchFamily="18" charset="0"/>
              </a:rPr>
              <a:t>▪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ru-RU"/>
              <a:t>возраст,  до 13 млрд.лет,        </a:t>
            </a:r>
            <a:r>
              <a:rPr lang="en-US"/>
              <a:t>            </a:t>
            </a:r>
            <a:r>
              <a:rPr lang="ru-RU"/>
              <a:t>Солнце: 4.6 </a:t>
            </a:r>
            <a:r>
              <a:rPr lang="en-US"/>
              <a:t>Gyr</a:t>
            </a:r>
            <a:endParaRPr lang="ru-RU"/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>
                <a:solidFill>
                  <a:schemeClr val="accent2"/>
                </a:solidFill>
                <a:cs typeface="Times New Roman" pitchFamily="18" charset="0"/>
              </a:rPr>
              <a:t>▪</a:t>
            </a:r>
            <a:r>
              <a:rPr lang="ru-RU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ru-RU"/>
              <a:t>Вращение</a:t>
            </a:r>
            <a:r>
              <a:rPr lang="en-US"/>
              <a:t>, </a:t>
            </a:r>
            <a:r>
              <a:rPr lang="en-US" i="1"/>
              <a:t>V </a:t>
            </a:r>
            <a:r>
              <a:rPr lang="en-US"/>
              <a:t>sin </a:t>
            </a:r>
            <a:r>
              <a:rPr lang="en-US" i="1"/>
              <a:t>i </a:t>
            </a:r>
            <a:r>
              <a:rPr lang="en-US"/>
              <a:t>= 1 – 300 </a:t>
            </a:r>
            <a:r>
              <a:rPr lang="ru-RU"/>
              <a:t>км</a:t>
            </a:r>
            <a:r>
              <a:rPr lang="en-US"/>
              <a:t>/</a:t>
            </a:r>
            <a:r>
              <a:rPr lang="ru-RU"/>
              <a:t>с, </a:t>
            </a:r>
            <a:r>
              <a:rPr lang="en-US"/>
              <a:t>     </a:t>
            </a:r>
            <a:r>
              <a:rPr lang="ru-RU"/>
              <a:t>          2 км</a:t>
            </a:r>
            <a:r>
              <a:rPr lang="en-US"/>
              <a:t>/</a:t>
            </a:r>
            <a:r>
              <a:rPr lang="ru-RU"/>
              <a:t>с (экватор)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   может быть дифференциальным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>
                <a:solidFill>
                  <a:schemeClr val="accent2"/>
                </a:solidFill>
                <a:cs typeface="Times New Roman" pitchFamily="18" charset="0"/>
              </a:rPr>
              <a:t>▪</a:t>
            </a:r>
            <a:r>
              <a:rPr lang="ru-RU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ru-RU"/>
              <a:t>Магнитное поле</a:t>
            </a:r>
            <a:r>
              <a:rPr lang="en-US"/>
              <a:t>, B = 0.</a:t>
            </a:r>
            <a:r>
              <a:rPr lang="ru-RU"/>
              <a:t>4</a:t>
            </a:r>
            <a:r>
              <a:rPr lang="en-US"/>
              <a:t> </a:t>
            </a:r>
            <a:r>
              <a:rPr lang="ru-RU"/>
              <a:t>– 10</a:t>
            </a:r>
            <a:r>
              <a:rPr lang="ru-RU" baseline="30000"/>
              <a:t>8</a:t>
            </a:r>
            <a:r>
              <a:rPr lang="ru-RU"/>
              <a:t> Гс,    </a:t>
            </a:r>
            <a:r>
              <a:rPr lang="en-US"/>
              <a:t>   </a:t>
            </a:r>
            <a:r>
              <a:rPr lang="ru-RU"/>
              <a:t>   </a:t>
            </a:r>
            <a:r>
              <a:rPr lang="en-US"/>
              <a:t>~1 </a:t>
            </a:r>
            <a:r>
              <a:rPr lang="ru-RU"/>
              <a:t>Гс</a:t>
            </a:r>
            <a:r>
              <a:rPr lang="en-US"/>
              <a:t> (</a:t>
            </a:r>
            <a:r>
              <a:rPr lang="ru-RU"/>
              <a:t>глобальное</a:t>
            </a:r>
            <a:r>
              <a:rPr lang="en-US"/>
              <a:t>)</a:t>
            </a:r>
            <a:r>
              <a:rPr lang="ru-RU"/>
              <a:t>,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                                                                  3000</a:t>
            </a:r>
            <a:r>
              <a:rPr lang="en-US"/>
              <a:t> </a:t>
            </a:r>
            <a:r>
              <a:rPr lang="ru-RU"/>
              <a:t>Гс</a:t>
            </a:r>
            <a:r>
              <a:rPr lang="en-US"/>
              <a:t> (</a:t>
            </a:r>
            <a:r>
              <a:rPr lang="ru-RU"/>
              <a:t>пятна)</a:t>
            </a:r>
            <a:endParaRPr lang="en-GB" i="1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95288" y="252413"/>
            <a:ext cx="8137525" cy="822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Звезда — массивный плазменный шар, в котором идут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                (или шли в прошлом) ядерные реакции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431800" y="1223963"/>
            <a:ext cx="7581900" cy="1187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chemeClr val="accent2"/>
                </a:solidFill>
                <a:latin typeface="Century Schoolbook L"/>
              </a:rPr>
              <a:t>Видимые характеристики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Видимая звёздная величина: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U, B, V, u, v, b, y, </a:t>
            </a:r>
            <a:r>
              <a:rPr lang="ru-RU" i="1">
                <a:solidFill>
                  <a:srgbClr val="000000"/>
                </a:solidFill>
                <a:latin typeface="Times New Roman" pitchFamily="18" charset="0"/>
              </a:rPr>
              <a:t>g, r, z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Century Schoolbook L"/>
              </a:rPr>
              <a:t>Спектр – распределение излучения по длине волны </a:t>
            </a: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642938" y="357188"/>
            <a:ext cx="1547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accent2"/>
                </a:solidFill>
                <a:cs typeface="Times New Roman" pitchFamily="18" charset="0"/>
              </a:rPr>
              <a:t> ▪ </a:t>
            </a:r>
            <a:r>
              <a:rPr lang="ru-RU"/>
              <a:t>Спектр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71563"/>
            <a:ext cx="9144000" cy="1925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2532" name="TextBox 7"/>
          <p:cNvSpPr txBox="1">
            <a:spLocks noChangeArrowheads="1"/>
          </p:cNvSpPr>
          <p:nvPr/>
        </p:nvSpPr>
        <p:spPr bwMode="auto">
          <a:xfrm>
            <a:off x="214313" y="3430588"/>
            <a:ext cx="835818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Химсостав, магнитное поле,</a:t>
            </a:r>
            <a:endParaRPr lang="en-US"/>
          </a:p>
          <a:p>
            <a:pPr algn="ctr"/>
            <a:r>
              <a:rPr lang="ru-RU"/>
              <a:t>вращение</a:t>
            </a:r>
            <a:r>
              <a:rPr lang="en-US"/>
              <a:t> (</a:t>
            </a:r>
            <a:r>
              <a:rPr lang="ru-RU"/>
              <a:t>для большинства звезд</a:t>
            </a:r>
            <a:r>
              <a:rPr lang="en-US"/>
              <a:t>)</a:t>
            </a:r>
            <a:r>
              <a:rPr lang="ru-RU"/>
              <a:t> –</a:t>
            </a:r>
          </a:p>
          <a:p>
            <a:pPr algn="ctr"/>
            <a:r>
              <a:rPr lang="ru-RU"/>
              <a:t>по спектру путём сравнения наблюдений с</a:t>
            </a:r>
          </a:p>
          <a:p>
            <a:pPr algn="ctr"/>
            <a:r>
              <a:rPr lang="ru-RU"/>
              <a:t>теоретическими моделями. </a:t>
            </a:r>
          </a:p>
          <a:p>
            <a:pPr algn="ctr"/>
            <a:r>
              <a:rPr lang="ru-RU"/>
              <a:t>Для большинства звёзд - </a:t>
            </a:r>
            <a:r>
              <a:rPr lang="en-US" i="1"/>
              <a:t>T</a:t>
            </a:r>
            <a:r>
              <a:rPr lang="en-US" baseline="-33000">
                <a:solidFill>
                  <a:srgbClr val="000000"/>
                </a:solidFill>
                <a:cs typeface="Times New Roman" pitchFamily="18" charset="0"/>
              </a:rPr>
              <a:t>eff</a:t>
            </a:r>
            <a:r>
              <a:rPr lang="en-GB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/>
              <a:t> </a:t>
            </a:r>
            <a:r>
              <a:rPr lang="ru-RU"/>
              <a:t>и </a:t>
            </a:r>
            <a:r>
              <a:rPr lang="en-US"/>
              <a:t>g</a:t>
            </a:r>
            <a:r>
              <a:rPr lang="ru-RU"/>
              <a:t> тоже по спектру.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855882"/>
            <a:ext cx="4286280" cy="3015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2136793" y="71414"/>
            <a:ext cx="49355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>
                <a:solidFill>
                  <a:srgbClr val="FF0000"/>
                </a:solidFill>
                <a:cs typeface="Times New Roman" pitchFamily="18" charset="0"/>
              </a:rPr>
              <a:t>Соотношение</a:t>
            </a:r>
            <a:r>
              <a:rPr lang="en-GB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cs typeface="Times New Roman" pitchFamily="18" charset="0"/>
              </a:rPr>
              <a:t>масса-светимость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500063" y="642918"/>
            <a:ext cx="2517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GB" i="1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~ (</a:t>
            </a:r>
            <a:r>
              <a:rPr lang="en-GB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M/</a:t>
            </a:r>
            <a:r>
              <a:rPr lang="en-GB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GB" baseline="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457191" y="5002235"/>
            <a:ext cx="28289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По данным</a:t>
            </a:r>
          </a:p>
          <a:p>
            <a:r>
              <a:rPr lang="ru-RU" dirty="0"/>
              <a:t>каталога двойных</a:t>
            </a:r>
          </a:p>
          <a:p>
            <a:r>
              <a:rPr lang="ru-RU" dirty="0"/>
              <a:t>звёзд 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Svechnikov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Bessonova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1984</a:t>
            </a:r>
            <a:r>
              <a:rPr lang="ru-RU" dirty="0"/>
              <a:t>)</a:t>
            </a:r>
          </a:p>
        </p:txBody>
      </p:sp>
      <p:sp>
        <p:nvSpPr>
          <p:cNvPr id="23558" name="TextBox 6"/>
          <p:cNvSpPr txBox="1">
            <a:spLocks noChangeArrowheads="1"/>
          </p:cNvSpPr>
          <p:nvPr/>
        </p:nvSpPr>
        <p:spPr bwMode="auto">
          <a:xfrm>
            <a:off x="3211486" y="571480"/>
            <a:ext cx="58031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Теоретически предсказано 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на основе</a:t>
            </a:r>
            <a:r>
              <a:rPr lang="en-US" dirty="0" smtClean="0"/>
              <a:t> </a:t>
            </a:r>
            <a:r>
              <a:rPr lang="ru-RU" dirty="0" smtClean="0"/>
              <a:t>уравнений </a:t>
            </a:r>
            <a:r>
              <a:rPr lang="ru-RU" dirty="0"/>
              <a:t>строения </a:t>
            </a:r>
            <a:r>
              <a:rPr lang="ru-RU" dirty="0" smtClean="0"/>
              <a:t>звезды:</a:t>
            </a:r>
            <a:endParaRPr lang="ru-RU" dirty="0"/>
          </a:p>
        </p:txBody>
      </p:sp>
      <p:sp>
        <p:nvSpPr>
          <p:cNvPr id="23559" name="TextBox 7"/>
          <p:cNvSpPr txBox="1">
            <a:spLocks noChangeArrowheads="1"/>
          </p:cNvSpPr>
          <p:nvPr/>
        </p:nvSpPr>
        <p:spPr bwMode="auto">
          <a:xfrm>
            <a:off x="2824197" y="2714620"/>
            <a:ext cx="16049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 = </a:t>
            </a: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3-4 </a:t>
            </a:r>
            <a:r>
              <a:rPr lang="en-GB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endParaRPr lang="en-GB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  &gt;  </a:t>
            </a:r>
            <a:r>
              <a:rPr lang="en-GB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baseline="-33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endParaRPr lang="en-GB" baseline="-33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3857620" y="1324261"/>
            <a:ext cx="49292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≈</a:t>
            </a:r>
            <a:r>
              <a:rPr lang="ru-RU" dirty="0"/>
              <a:t> </a:t>
            </a:r>
            <a:r>
              <a:rPr lang="en-US" dirty="0" smtClean="0"/>
              <a:t>3</a:t>
            </a:r>
            <a:r>
              <a:rPr lang="ru-RU" dirty="0" smtClean="0"/>
              <a:t>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Eddington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1926)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4">
            <a:lum bright="-10000" contrast="20000"/>
          </a:blip>
          <a:srcRect/>
          <a:stretch>
            <a:fillRect/>
          </a:stretch>
        </p:blipFill>
        <p:spPr bwMode="auto">
          <a:xfrm>
            <a:off x="4615729" y="2000240"/>
            <a:ext cx="4385427" cy="27860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0" y="5000636"/>
            <a:ext cx="42707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509 звёзд из каталога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атменно-двойных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Eker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MNRAS, 479,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5491)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714348" y="2143116"/>
            <a:ext cx="1670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p</a:t>
            </a:r>
            <a:r>
              <a:rPr lang="en-US" dirty="0" smtClean="0"/>
              <a:t> ~</a:t>
            </a:r>
            <a:r>
              <a:rPr lang="ru-RU" dirty="0" smtClean="0"/>
              <a:t> </a:t>
            </a:r>
            <a:r>
              <a:rPr lang="en-US" dirty="0" smtClean="0"/>
              <a:t>4.5 </a:t>
            </a:r>
            <a:r>
              <a:rPr lang="en-GB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endParaRPr lang="en-GB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  &lt;  </a:t>
            </a:r>
            <a:r>
              <a:rPr lang="en-GB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3" y="2333625"/>
            <a:ext cx="4057650" cy="345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4143375" y="2071688"/>
            <a:ext cx="44005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ru-RU" sz="1800" dirty="0">
                <a:solidFill>
                  <a:srgbClr val="FF0000"/>
                </a:solidFill>
                <a:cs typeface="Times New Roman" pitchFamily="18" charset="0"/>
              </a:rPr>
              <a:t>▪▪</a:t>
            </a:r>
            <a:r>
              <a:rPr kumimoji="0" lang="ru-RU" altLang="zh-CN" sz="18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Для звёзд </a:t>
            </a:r>
            <a:r>
              <a:rPr kumimoji="0" lang="ru-RU" altLang="zh-CN" dirty="0" err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дифференциально</a:t>
            </a:r>
            <a:r>
              <a:rPr kumimoji="0" lang="ru-RU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</a:p>
          <a:p>
            <a:pPr marL="609600" indent="-609600"/>
            <a:r>
              <a:rPr kumimoji="0" lang="de-DE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[</a:t>
            </a:r>
            <a:r>
              <a:rPr kumimoji="0" lang="en-US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</a:t>
            </a:r>
            <a:r>
              <a:rPr kumimoji="0" lang="de-DE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/H] = </a:t>
            </a:r>
            <a:r>
              <a:rPr kumimoji="0" lang="en-US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log </a:t>
            </a:r>
            <a:r>
              <a:rPr kumimoji="0" lang="el-GR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ε</a:t>
            </a:r>
            <a:r>
              <a:rPr kumimoji="0" lang="en-US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(A) - log </a:t>
            </a:r>
            <a:r>
              <a:rPr kumimoji="0" lang="el-GR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ε</a:t>
            </a:r>
            <a:r>
              <a:rPr kumimoji="0" lang="el-GR" altLang="zh-CN" baseline="-25000" dirty="0">
                <a:latin typeface="Times New Roman" pitchFamily="18" charset="0"/>
                <a:ea typeface="SimSun" pitchFamily="2" charset="-122"/>
                <a:cs typeface="Times New Roman" pitchFamily="18" charset="0"/>
                <a:sym typeface="Wingdings 2" pitchFamily="18" charset="2"/>
              </a:rPr>
              <a:t></a:t>
            </a:r>
            <a:r>
              <a:rPr kumimoji="0" lang="en-US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(A)</a:t>
            </a:r>
            <a:r>
              <a:rPr kumimoji="0" lang="ru-RU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</a:t>
            </a:r>
            <a:r>
              <a:rPr kumimoji="0" lang="de-DE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ru-RU" altLang="zh-CN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609600" indent="-609600"/>
            <a:r>
              <a:rPr kumimoji="0" lang="ru-RU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     </a:t>
            </a:r>
            <a:r>
              <a:rPr kumimoji="0" lang="de-DE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[</a:t>
            </a:r>
            <a:r>
              <a:rPr kumimoji="0" lang="en-US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Fe</a:t>
            </a:r>
            <a:r>
              <a:rPr kumimoji="0" lang="de-DE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/H] = </a:t>
            </a:r>
            <a:r>
              <a:rPr kumimoji="0" lang="de-DE" altLang="zh-CN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0.5</a:t>
            </a:r>
            <a:r>
              <a:rPr kumimoji="0" lang="ru-RU" altLang="zh-CN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до</a:t>
            </a:r>
            <a:r>
              <a:rPr kumimoji="0" lang="en-US" altLang="zh-CN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&lt;</a:t>
            </a:r>
            <a:r>
              <a:rPr kumimoji="0" lang="de-DE" altLang="zh-CN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de-DE" altLang="zh-CN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-7</a:t>
            </a:r>
            <a:endParaRPr kumimoji="0" lang="ru-RU" altLang="zh-CN" dirty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609600" indent="-609600"/>
            <a:r>
              <a:rPr lang="ru-RU" sz="1800" dirty="0">
                <a:solidFill>
                  <a:srgbClr val="FF0000"/>
                </a:solidFill>
                <a:cs typeface="Times New Roman" pitchFamily="18" charset="0"/>
              </a:rPr>
              <a:t>▪▪</a:t>
            </a:r>
            <a:r>
              <a:rPr kumimoji="0" lang="ru-RU" altLang="zh-CN" sz="18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sym typeface="Symbol" pitchFamily="18" charset="2"/>
              </a:rPr>
              <a:t> </a:t>
            </a:r>
            <a:r>
              <a:rPr kumimoji="0" lang="ru-RU" altLang="zh-CN" dirty="0">
                <a:latin typeface="Times New Roman" pitchFamily="18" charset="0"/>
                <a:ea typeface="SimSun" pitchFamily="2" charset="-122"/>
              </a:rPr>
              <a:t>Обнаружено </a:t>
            </a:r>
            <a:r>
              <a:rPr kumimoji="0" lang="ru-RU" altLang="zh-CN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77 элементов.</a:t>
            </a:r>
            <a:endParaRPr lang="ru-RU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1357313" y="2571750"/>
            <a:ext cx="2778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ru-RU" altLang="zh-CN" sz="2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Солнце (атмосфера):</a:t>
            </a:r>
          </a:p>
          <a:p>
            <a:pPr algn="ctr"/>
            <a:r>
              <a:rPr kumimoji="0" lang="ru-RU" altLang="zh-CN" sz="2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64 элемента от Н до </a:t>
            </a:r>
            <a:r>
              <a:rPr kumimoji="0" lang="en-US" altLang="zh-CN" sz="200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</a:t>
            </a: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214313" y="214313"/>
            <a:ext cx="874712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>
                <a:solidFill>
                  <a:srgbClr val="FF0000"/>
                </a:solidFill>
                <a:cs typeface="Times New Roman" pitchFamily="18" charset="0"/>
              </a:rPr>
              <a:t>▪</a:t>
            </a:r>
            <a:r>
              <a:rPr lang="ru-RU">
                <a:solidFill>
                  <a:srgbClr val="3333CC"/>
                </a:solidFill>
                <a:cs typeface="Times New Roman" pitchFamily="18" charset="0"/>
              </a:rPr>
              <a:t> </a:t>
            </a:r>
            <a:r>
              <a:rPr lang="ru-RU"/>
              <a:t>химический состав</a:t>
            </a:r>
            <a:r>
              <a:rPr lang="en-US">
                <a:solidFill>
                  <a:srgbClr val="000000"/>
                </a:solidFill>
              </a:rPr>
              <a:t>,</a:t>
            </a:r>
            <a:r>
              <a:rPr lang="ru-RU">
                <a:solidFill>
                  <a:srgbClr val="000000"/>
                </a:solidFill>
              </a:rPr>
              <a:t>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  </a:t>
            </a:r>
            <a:r>
              <a:rPr lang="ru-RU" sz="1800">
                <a:solidFill>
                  <a:srgbClr val="FF0000"/>
                </a:solidFill>
                <a:cs typeface="Times New Roman" pitchFamily="18" charset="0"/>
              </a:rPr>
              <a:t>▪▪</a:t>
            </a:r>
            <a:r>
              <a:rPr kumimoji="0" lang="ru-RU" altLang="zh-CN" sz="18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</a:rPr>
              <a:t>Х = </a:t>
            </a:r>
            <a:r>
              <a:rPr lang="en-US">
                <a:solidFill>
                  <a:srgbClr val="000000"/>
                </a:solidFill>
              </a:rPr>
              <a:t>m</a:t>
            </a:r>
            <a:r>
              <a:rPr lang="en-GB" baseline="-33000">
                <a:solidFill>
                  <a:srgbClr val="000000"/>
                </a:solidFill>
              </a:rPr>
              <a:t>H </a:t>
            </a:r>
            <a:r>
              <a:rPr lang="en-US">
                <a:solidFill>
                  <a:srgbClr val="000000"/>
                </a:solidFill>
              </a:rPr>
              <a:t>n</a:t>
            </a:r>
            <a:r>
              <a:rPr lang="en-GB" baseline="-33000">
                <a:solidFill>
                  <a:srgbClr val="000000"/>
                </a:solidFill>
              </a:rPr>
              <a:t>H</a:t>
            </a:r>
            <a:r>
              <a:rPr lang="ru-RU" baseline="-330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/</a:t>
            </a:r>
            <a:r>
              <a:rPr lang="el-G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>
                <a:solidFill>
                  <a:srgbClr val="000000"/>
                </a:solidFill>
              </a:rPr>
              <a:t>, Y = m</a:t>
            </a:r>
            <a:r>
              <a:rPr lang="en-GB" baseline="-33000">
                <a:solidFill>
                  <a:srgbClr val="000000"/>
                </a:solidFill>
              </a:rPr>
              <a:t>He </a:t>
            </a:r>
            <a:r>
              <a:rPr lang="en-US">
                <a:solidFill>
                  <a:srgbClr val="000000"/>
                </a:solidFill>
              </a:rPr>
              <a:t>n</a:t>
            </a:r>
            <a:r>
              <a:rPr lang="en-GB" baseline="-33000">
                <a:solidFill>
                  <a:srgbClr val="000000"/>
                </a:solidFill>
              </a:rPr>
              <a:t>He</a:t>
            </a:r>
            <a:r>
              <a:rPr lang="ru-RU" baseline="-330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/</a:t>
            </a:r>
            <a:r>
              <a:rPr lang="el-G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>
                <a:solidFill>
                  <a:srgbClr val="000000"/>
                </a:solidFill>
              </a:rPr>
              <a:t>,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0000"/>
                </a:solidFill>
              </a:rPr>
              <a:t>      </a:t>
            </a:r>
            <a:r>
              <a:rPr lang="ru-RU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Z = </a:t>
            </a:r>
            <a:r>
              <a:rPr lang="el-G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>
                <a:solidFill>
                  <a:srgbClr val="000000"/>
                </a:solidFill>
              </a:rPr>
              <a:t>m</a:t>
            </a:r>
            <a:r>
              <a:rPr lang="en-GB" baseline="-33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n</a:t>
            </a:r>
            <a:r>
              <a:rPr lang="en-GB" baseline="-33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(Z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3</a:t>
            </a:r>
            <a:r>
              <a:rPr lang="en-US">
                <a:solidFill>
                  <a:srgbClr val="000000"/>
                </a:solidFill>
              </a:rPr>
              <a:t>)</a:t>
            </a:r>
            <a:r>
              <a:rPr lang="ru-RU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/</a:t>
            </a:r>
            <a:r>
              <a:rPr lang="el-G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endParaRPr lang="ru-RU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  </a:t>
            </a:r>
            <a:r>
              <a:rPr lang="ru-RU" sz="1800">
                <a:solidFill>
                  <a:srgbClr val="FF0000"/>
                </a:solidFill>
                <a:cs typeface="Times New Roman" pitchFamily="18" charset="0"/>
              </a:rPr>
              <a:t>▪▪</a:t>
            </a:r>
            <a:r>
              <a:rPr lang="ru-RU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log </a:t>
            </a:r>
            <a:r>
              <a:rPr lang="el-G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GB" baseline="-33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log(n</a:t>
            </a:r>
            <a:r>
              <a:rPr lang="en-GB" baseline="-33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/n</a:t>
            </a:r>
            <a:r>
              <a:rPr lang="en-GB" baseline="-33000">
                <a:solidFill>
                  <a:srgbClr val="000000"/>
                </a:solidFill>
              </a:rPr>
              <a:t>H</a:t>
            </a:r>
            <a:r>
              <a:rPr lang="en-US">
                <a:solidFill>
                  <a:srgbClr val="000000"/>
                </a:solidFill>
              </a:rPr>
              <a:t>) + 12</a:t>
            </a:r>
            <a:endParaRPr lang="ru-RU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  </a:t>
            </a:r>
            <a:r>
              <a:rPr lang="ru-RU" sz="1800">
                <a:solidFill>
                  <a:srgbClr val="FF0000"/>
                </a:solidFill>
                <a:cs typeface="Times New Roman" pitchFamily="18" charset="0"/>
              </a:rPr>
              <a:t>▪▪</a:t>
            </a:r>
            <a:r>
              <a:rPr kumimoji="0" lang="ru-RU" altLang="zh-CN" sz="18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altLang="zh-CN"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С</a:t>
            </a:r>
            <a:r>
              <a:rPr kumimoji="0" lang="ru-RU" altLang="zh-CN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одержание</a:t>
            </a:r>
            <a:r>
              <a:rPr kumimoji="0" lang="ru-RU" altLang="zh-CN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GB" baseline="-33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/n</a:t>
            </a:r>
            <a:r>
              <a:rPr lang="en-GB" baseline="-33000">
                <a:solidFill>
                  <a:srgbClr val="000000"/>
                </a:solidFill>
              </a:rPr>
              <a:t>H</a:t>
            </a:r>
            <a:r>
              <a:rPr lang="en-US">
                <a:solidFill>
                  <a:srgbClr val="000000"/>
                </a:solidFill>
              </a:rPr>
              <a:t>)</a:t>
            </a:r>
            <a:r>
              <a:rPr kumimoji="0" lang="de-DE" altLang="zh-CN" baseline="-25000">
                <a:latin typeface="Times New Roman" pitchFamily="18" charset="0"/>
                <a:ea typeface="SimSun" pitchFamily="2" charset="-122"/>
              </a:rPr>
              <a:t> </a:t>
            </a:r>
            <a:r>
              <a:rPr kumimoji="0" lang="ru-RU" altLang="zh-CN" baseline="-25000">
                <a:latin typeface="Times New Roman" pitchFamily="18" charset="0"/>
                <a:ea typeface="SimSun" pitchFamily="2" charset="-122"/>
              </a:rPr>
              <a:t> </a:t>
            </a:r>
            <a:r>
              <a:rPr kumimoji="0" lang="ru-RU" altLang="zh-CN">
                <a:latin typeface="Times New Roman" pitchFamily="18" charset="0"/>
                <a:ea typeface="SimSun" pitchFamily="2" charset="-122"/>
                <a:sym typeface="Symbol" pitchFamily="18" charset="2"/>
              </a:rPr>
              <a:t>не меняется с глубиной (кроме ядра).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4143375" y="3643313"/>
            <a:ext cx="46180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FF0000"/>
                </a:solidFill>
                <a:cs typeface="Times New Roman" pitchFamily="18" charset="0"/>
              </a:rPr>
              <a:t>▪▪</a:t>
            </a:r>
            <a:r>
              <a:rPr kumimoji="0" lang="ru-RU" altLang="zh-CN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Солнце и звёзды тонкого диска</a:t>
            </a:r>
          </a:p>
          <a:p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   Галактики (население типа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):</a:t>
            </a:r>
          </a:p>
          <a:p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~</a:t>
            </a: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 90%, He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~</a:t>
            </a:r>
            <a:r>
              <a:rPr lang="en-GB">
                <a:solidFill>
                  <a:srgbClr val="000000"/>
                </a:solidFill>
                <a:latin typeface="Times New Roman" pitchFamily="18" charset="0"/>
              </a:rPr>
              <a:t> 10%, </a:t>
            </a:r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>
                <a:solidFill>
                  <a:srgbClr val="000000"/>
                </a:solidFill>
              </a:rPr>
              <a:t>   </a:t>
            </a:r>
            <a:r>
              <a:rPr lang="ru-RU">
                <a:solidFill>
                  <a:srgbClr val="000000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Z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3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металлы)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~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0.1%</a:t>
            </a:r>
          </a:p>
          <a:p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X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≈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0.74, Y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≈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0.24, Z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≈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0.02</a:t>
            </a:r>
            <a:endParaRPr lang="ru-RU"/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500063" y="5715000"/>
            <a:ext cx="1711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  <a:cs typeface="Times New Roman" pitchFamily="18" charset="0"/>
              </a:rPr>
              <a:t>Asplund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+2005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4143375" y="5572125"/>
            <a:ext cx="4765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solidFill>
                  <a:srgbClr val="FF0000"/>
                </a:solidFill>
                <a:cs typeface="Times New Roman" pitchFamily="18" charset="0"/>
              </a:rPr>
              <a:t>▪▪</a:t>
            </a:r>
            <a:r>
              <a:rPr kumimoji="0" lang="ru-RU" altLang="zh-CN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  <a:sym typeface="Symbol" pitchFamily="18" charset="2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Звёзды гало (население типа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II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):</a:t>
            </a:r>
          </a:p>
          <a:p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   дефицит металлов, </a:t>
            </a:r>
            <a:r>
              <a:rPr kumimoji="0" lang="de-DE" altLang="zh-CN">
                <a:latin typeface="Times New Roman" pitchFamily="18" charset="0"/>
                <a:ea typeface="SimSun" pitchFamily="2" charset="-122"/>
              </a:rPr>
              <a:t>[</a:t>
            </a:r>
            <a:r>
              <a:rPr kumimoji="0" lang="en-US" altLang="zh-CN">
                <a:latin typeface="Times New Roman" pitchFamily="18" charset="0"/>
                <a:ea typeface="SimSun" pitchFamily="2" charset="-122"/>
              </a:rPr>
              <a:t>Fe</a:t>
            </a:r>
            <a:r>
              <a:rPr kumimoji="0" lang="de-DE" altLang="zh-CN">
                <a:latin typeface="Times New Roman" pitchFamily="18" charset="0"/>
                <a:ea typeface="SimSun" pitchFamily="2" charset="-122"/>
              </a:rPr>
              <a:t>/H] &lt; -1.</a:t>
            </a: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5" name="TextBox 8"/>
          <p:cNvSpPr txBox="1">
            <a:spLocks noChangeArrowheads="1"/>
          </p:cNvSpPr>
          <p:nvPr/>
        </p:nvSpPr>
        <p:spPr bwMode="auto">
          <a:xfrm>
            <a:off x="7170738" y="214313"/>
            <a:ext cx="1603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плотность</a:t>
            </a:r>
          </a:p>
          <a:p>
            <a:r>
              <a:rPr lang="el-G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>
                <a:solidFill>
                  <a:srgbClr val="000000"/>
                </a:solidFill>
              </a:rPr>
              <a:t>m</a:t>
            </a:r>
            <a:r>
              <a:rPr lang="en-GB" baseline="-33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n</a:t>
            </a:r>
            <a:r>
              <a:rPr lang="en-GB" baseline="-33000">
                <a:solidFill>
                  <a:srgbClr val="000000"/>
                </a:solidFill>
              </a:rPr>
              <a:t>A</a:t>
            </a:r>
            <a:endParaRPr lang="ru-RU" baseline="-33000">
              <a:solidFill>
                <a:srgbClr val="000000"/>
              </a:solidFill>
            </a:endParaRPr>
          </a:p>
          <a:p>
            <a:r>
              <a:rPr lang="en-US">
                <a:solidFill>
                  <a:srgbClr val="000000"/>
                </a:solidFill>
              </a:rPr>
              <a:t>(Z = 1-92)</a:t>
            </a:r>
            <a:endParaRPr lang="ru-RU" baseline="-33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333375"/>
            <a:ext cx="3171825" cy="503238"/>
          </a:xfrm>
        </p:spPr>
        <p:txBody>
          <a:bodyPr/>
          <a:lstStyle/>
          <a:p>
            <a:pPr algn="l"/>
            <a:r>
              <a:rPr lang="ru-RU" sz="2800" smtClean="0">
                <a:solidFill>
                  <a:srgbClr val="FF0000"/>
                </a:solidFill>
              </a:rPr>
              <a:t>Поле излучения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5624513"/>
            <a:ext cx="7204075" cy="94773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400" i="1" smtClean="0"/>
              <a:t>I</a:t>
            </a:r>
            <a:r>
              <a:rPr lang="el-GR" sz="2400" i="1" baseline="-25000" smtClean="0">
                <a:cs typeface="Times New Roman" pitchFamily="18" charset="0"/>
              </a:rPr>
              <a:t>ν</a:t>
            </a:r>
            <a:r>
              <a:rPr lang="en-US" sz="2400" smtClean="0">
                <a:cs typeface="Times New Roman" pitchFamily="18" charset="0"/>
              </a:rPr>
              <a:t> </a:t>
            </a:r>
            <a:r>
              <a:rPr lang="ru-RU" sz="2400" smtClean="0">
                <a:cs typeface="Times New Roman" pitchFamily="18" charset="0"/>
              </a:rPr>
              <a:t> можно измерить для протяженных объектов – Солнце, планеты, туманности, …</a:t>
            </a:r>
          </a:p>
        </p:txBody>
      </p:sp>
      <p:pic>
        <p:nvPicPr>
          <p:cNvPr id="1033" name="Picture 8" descr="D:\lectures\int0m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57838" y="0"/>
            <a:ext cx="3586162" cy="3962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1285875" y="1928813"/>
            <a:ext cx="3767138" cy="857250"/>
          </a:xfrm>
          <a:prstGeom prst="rect">
            <a:avLst/>
          </a:prstGeom>
          <a:solidFill>
            <a:srgbClr val="FF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Размерность = 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эрг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(гц с стерадиан см</a:t>
            </a:r>
            <a:r>
              <a:rPr lang="en-US" sz="20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(СГС)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5" name="TextBox 10"/>
          <p:cNvSpPr txBox="1">
            <a:spLocks noChangeArrowheads="1"/>
          </p:cNvSpPr>
          <p:nvPr/>
        </p:nvSpPr>
        <p:spPr bwMode="auto">
          <a:xfrm>
            <a:off x="428625" y="928688"/>
            <a:ext cx="2430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Интенсивность</a:t>
            </a:r>
            <a:r>
              <a:rPr lang="ru-RU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85750" y="1357313"/>
          <a:ext cx="5143500" cy="619125"/>
        </p:xfrm>
        <a:graphic>
          <a:graphicData uri="http://schemas.openxmlformats.org/presentationml/2006/ole">
            <p:oleObj spid="_x0000_s1026" name="Формула" r:id="rId5" imgW="2044440" imgH="228600" progId="Equation.3">
              <p:embed/>
            </p:oleObj>
          </a:graphicData>
        </a:graphic>
      </p:graphicFrame>
      <p:sp>
        <p:nvSpPr>
          <p:cNvPr id="1036" name="TextBox 11"/>
          <p:cNvSpPr txBox="1">
            <a:spLocks noChangeArrowheads="1"/>
          </p:cNvSpPr>
          <p:nvPr/>
        </p:nvSpPr>
        <p:spPr bwMode="auto">
          <a:xfrm>
            <a:off x="5937250" y="58738"/>
            <a:ext cx="292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latin typeface="Times New Roman" pitchFamily="18" charset="0"/>
                <a:cs typeface="Times New Roman" pitchFamily="18" charset="0"/>
              </a:rPr>
              <a:t>Вектор распространения</a:t>
            </a:r>
          </a:p>
        </p:txBody>
      </p:sp>
      <p:sp>
        <p:nvSpPr>
          <p:cNvPr id="1037" name="TextBox 12"/>
          <p:cNvSpPr txBox="1">
            <a:spLocks noChangeArrowheads="1"/>
          </p:cNvSpPr>
          <p:nvPr/>
        </p:nvSpPr>
        <p:spPr bwMode="auto">
          <a:xfrm>
            <a:off x="5727700" y="915988"/>
            <a:ext cx="10588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latin typeface="Times New Roman" pitchFamily="18" charset="0"/>
                <a:cs typeface="Times New Roman" pitchFamily="18" charset="0"/>
              </a:rPr>
              <a:t>нормаль</a:t>
            </a:r>
          </a:p>
        </p:txBody>
      </p:sp>
      <p:grpSp>
        <p:nvGrpSpPr>
          <p:cNvPr id="1038" name="Group 5"/>
          <p:cNvGrpSpPr>
            <a:grpSpLocks/>
          </p:cNvGrpSpPr>
          <p:nvPr/>
        </p:nvGrpSpPr>
        <p:grpSpPr bwMode="auto">
          <a:xfrm>
            <a:off x="381000" y="2981325"/>
            <a:ext cx="4341813" cy="2590800"/>
            <a:chOff x="240" y="1586"/>
            <a:chExt cx="2735" cy="1632"/>
          </a:xfrm>
        </p:grpSpPr>
        <p:sp>
          <p:nvSpPr>
            <p:cNvPr id="1047" name="Oval 6"/>
            <p:cNvSpPr>
              <a:spLocks noChangeArrowheads="1"/>
            </p:cNvSpPr>
            <p:nvPr/>
          </p:nvSpPr>
          <p:spPr bwMode="auto">
            <a:xfrm>
              <a:off x="240" y="1923"/>
              <a:ext cx="1078" cy="1055"/>
            </a:xfrm>
            <a:prstGeom prst="ellipse">
              <a:avLst/>
            </a:prstGeom>
            <a:solidFill>
              <a:srgbClr val="FFFFCC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8" name="Line 7"/>
            <p:cNvSpPr>
              <a:spLocks noChangeShapeType="1"/>
            </p:cNvSpPr>
            <p:nvPr/>
          </p:nvSpPr>
          <p:spPr bwMode="auto">
            <a:xfrm>
              <a:off x="1319" y="2451"/>
              <a:ext cx="88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Line 8"/>
            <p:cNvSpPr>
              <a:spLocks noChangeShapeType="1"/>
            </p:cNvSpPr>
            <p:nvPr/>
          </p:nvSpPr>
          <p:spPr bwMode="auto">
            <a:xfrm flipV="1">
              <a:off x="779" y="1586"/>
              <a:ext cx="0" cy="86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Line 9"/>
            <p:cNvSpPr>
              <a:spLocks noChangeShapeType="1"/>
            </p:cNvSpPr>
            <p:nvPr/>
          </p:nvSpPr>
          <p:spPr bwMode="auto">
            <a:xfrm>
              <a:off x="779" y="2451"/>
              <a:ext cx="0" cy="76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Text Box 10"/>
            <p:cNvSpPr txBox="1">
              <a:spLocks noChangeArrowheads="1"/>
            </p:cNvSpPr>
            <p:nvPr/>
          </p:nvSpPr>
          <p:spPr bwMode="auto">
            <a:xfrm>
              <a:off x="818" y="1594"/>
              <a:ext cx="407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Arial" pitchFamily="34" charset="0"/>
                  <a:ea typeface="SimSun" pitchFamily="2" charset="-122"/>
                </a:rPr>
                <a:t>limb</a:t>
              </a:r>
            </a:p>
          </p:txBody>
        </p:sp>
        <p:graphicFrame>
          <p:nvGraphicFramePr>
            <p:cNvPr id="1027" name="Object 5"/>
            <p:cNvGraphicFramePr>
              <a:graphicFrameLocks noChangeAspect="1"/>
            </p:cNvGraphicFramePr>
            <p:nvPr/>
          </p:nvGraphicFramePr>
          <p:xfrm>
            <a:off x="2315" y="1716"/>
            <a:ext cx="660" cy="318"/>
          </p:xfrm>
          <a:graphic>
            <a:graphicData uri="http://schemas.openxmlformats.org/presentationml/2006/ole">
              <p:oleObj spid="_x0000_s1027" name="Формула" r:id="rId6" imgW="698400" imgH="228600" progId="Equation.3">
                <p:embed/>
              </p:oleObj>
            </a:graphicData>
          </a:graphic>
        </p:graphicFrame>
        <p:graphicFrame>
          <p:nvGraphicFramePr>
            <p:cNvPr id="1028" name="Object 6"/>
            <p:cNvGraphicFramePr>
              <a:graphicFrameLocks noChangeAspect="1"/>
            </p:cNvGraphicFramePr>
            <p:nvPr/>
          </p:nvGraphicFramePr>
          <p:xfrm>
            <a:off x="2313" y="2004"/>
            <a:ext cx="652" cy="318"/>
          </p:xfrm>
          <a:graphic>
            <a:graphicData uri="http://schemas.openxmlformats.org/presentationml/2006/ole">
              <p:oleObj spid="_x0000_s1028" name="Формула" r:id="rId7" imgW="685800" imgH="228600" progId="Equation.3">
                <p:embed/>
              </p:oleObj>
            </a:graphicData>
          </a:graphic>
        </p:graphicFrame>
        <p:graphicFrame>
          <p:nvGraphicFramePr>
            <p:cNvPr id="1029" name="Object 7"/>
            <p:cNvGraphicFramePr>
              <a:graphicFrameLocks noChangeAspect="1"/>
            </p:cNvGraphicFramePr>
            <p:nvPr/>
          </p:nvGraphicFramePr>
          <p:xfrm>
            <a:off x="2309" y="2244"/>
            <a:ext cx="606" cy="318"/>
          </p:xfrm>
          <a:graphic>
            <a:graphicData uri="http://schemas.openxmlformats.org/presentationml/2006/ole">
              <p:oleObj spid="_x0000_s1029" name="Формула" r:id="rId8" imgW="634680" imgH="228600" progId="Equation.3">
                <p:embed/>
              </p:oleObj>
            </a:graphicData>
          </a:graphic>
        </p:graphicFrame>
        <p:graphicFrame>
          <p:nvGraphicFramePr>
            <p:cNvPr id="1030" name="Object 8"/>
            <p:cNvGraphicFramePr>
              <a:graphicFrameLocks noChangeAspect="1"/>
            </p:cNvGraphicFramePr>
            <p:nvPr/>
          </p:nvGraphicFramePr>
          <p:xfrm>
            <a:off x="1436" y="1914"/>
            <a:ext cx="132" cy="290"/>
          </p:xfrm>
          <a:graphic>
            <a:graphicData uri="http://schemas.openxmlformats.org/presentationml/2006/ole">
              <p:oleObj spid="_x0000_s1030" name="Формула" r:id="rId9" imgW="177480" imgH="215640" progId="Equation.3">
                <p:embed/>
              </p:oleObj>
            </a:graphicData>
          </a:graphic>
        </p:graphicFrame>
      </p:grpSp>
      <p:grpSp>
        <p:nvGrpSpPr>
          <p:cNvPr id="1039" name="Group 17"/>
          <p:cNvGrpSpPr>
            <a:grpSpLocks/>
          </p:cNvGrpSpPr>
          <p:nvPr/>
        </p:nvGrpSpPr>
        <p:grpSpPr bwMode="auto">
          <a:xfrm>
            <a:off x="1219200" y="3500438"/>
            <a:ext cx="2208213" cy="1679575"/>
            <a:chOff x="768" y="1920"/>
            <a:chExt cx="1391" cy="1058"/>
          </a:xfrm>
        </p:grpSpPr>
        <p:sp>
          <p:nvSpPr>
            <p:cNvPr id="1041" name="Line 18"/>
            <p:cNvSpPr>
              <a:spLocks noChangeShapeType="1"/>
            </p:cNvSpPr>
            <p:nvPr/>
          </p:nvSpPr>
          <p:spPr bwMode="auto">
            <a:xfrm>
              <a:off x="768" y="1920"/>
              <a:ext cx="139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Line 19"/>
            <p:cNvSpPr>
              <a:spLocks noChangeShapeType="1"/>
            </p:cNvSpPr>
            <p:nvPr/>
          </p:nvSpPr>
          <p:spPr bwMode="auto">
            <a:xfrm>
              <a:off x="1200" y="2160"/>
              <a:ext cx="95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Line 20"/>
            <p:cNvSpPr>
              <a:spLocks noChangeShapeType="1"/>
            </p:cNvSpPr>
            <p:nvPr/>
          </p:nvSpPr>
          <p:spPr bwMode="auto">
            <a:xfrm>
              <a:off x="1177" y="2809"/>
              <a:ext cx="95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Line 21"/>
            <p:cNvSpPr>
              <a:spLocks noChangeShapeType="1"/>
            </p:cNvSpPr>
            <p:nvPr/>
          </p:nvSpPr>
          <p:spPr bwMode="auto">
            <a:xfrm>
              <a:off x="768" y="2979"/>
              <a:ext cx="139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Line 22"/>
            <p:cNvSpPr>
              <a:spLocks noChangeShapeType="1"/>
            </p:cNvSpPr>
            <p:nvPr/>
          </p:nvSpPr>
          <p:spPr bwMode="auto">
            <a:xfrm>
              <a:off x="768" y="2448"/>
              <a:ext cx="575" cy="52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Line 23"/>
            <p:cNvSpPr>
              <a:spLocks noChangeShapeType="1"/>
            </p:cNvSpPr>
            <p:nvPr/>
          </p:nvSpPr>
          <p:spPr bwMode="auto">
            <a:xfrm flipV="1">
              <a:off x="768" y="2015"/>
              <a:ext cx="623" cy="43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40" name="Text Box 32"/>
          <p:cNvSpPr txBox="1">
            <a:spLocks noChangeArrowheads="1"/>
          </p:cNvSpPr>
          <p:nvPr/>
        </p:nvSpPr>
        <p:spPr bwMode="auto">
          <a:xfrm>
            <a:off x="4857750" y="4071938"/>
            <a:ext cx="2500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200" b="1">
                <a:ea typeface="SimSun" pitchFamily="2" charset="-122"/>
              </a:rPr>
              <a:t>›</a:t>
            </a:r>
            <a:r>
              <a:rPr lang="ru-RU" altLang="zh-CN" sz="3200" b="1">
                <a:ea typeface="SimSun" pitchFamily="2" charset="-122"/>
              </a:rPr>
              <a:t>  </a:t>
            </a:r>
            <a:r>
              <a:rPr lang="ru-RU" altLang="zh-CN" sz="2000">
                <a:latin typeface="Arial" pitchFamily="34" charset="0"/>
                <a:ea typeface="SimSun" pitchFamily="2" charset="-122"/>
                <a:cs typeface="Times New Roman" pitchFamily="18" charset="0"/>
              </a:rPr>
              <a:t>наблюдатель</a:t>
            </a:r>
            <a:endParaRPr lang="en-US" altLang="zh-CN" sz="2000">
              <a:latin typeface="Arial" pitchFamily="34" charset="0"/>
              <a:ea typeface="SimSun" pitchFamily="2" charset="-12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Box 9"/>
          <p:cNvSpPr txBox="1">
            <a:spLocks noChangeArrowheads="1"/>
          </p:cNvSpPr>
          <p:nvPr/>
        </p:nvSpPr>
        <p:spPr bwMode="auto">
          <a:xfrm>
            <a:off x="357188" y="2895600"/>
            <a:ext cx="3713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Средняя</a:t>
            </a:r>
            <a:r>
              <a:rPr lang="ru-RU">
                <a:cs typeface="Times New Roman" pitchFamily="18" charset="0"/>
              </a:rPr>
              <a:t> </a:t>
            </a:r>
            <a:r>
              <a:rPr lang="ru-RU">
                <a:solidFill>
                  <a:srgbClr val="0000FF"/>
                </a:solidFill>
              </a:rPr>
              <a:t>интенсивность</a:t>
            </a:r>
            <a:r>
              <a:rPr lang="ru-RU">
                <a:solidFill>
                  <a:srgbClr val="FF0000"/>
                </a:solidFill>
              </a:rPr>
              <a:t> </a:t>
            </a:r>
            <a:endParaRPr lang="el-GR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357188" y="3500438"/>
          <a:ext cx="5645150" cy="2357437"/>
        </p:xfrm>
        <a:graphic>
          <a:graphicData uri="http://schemas.openxmlformats.org/presentationml/2006/ole">
            <p:oleObj spid="_x0000_s2050" name="Formel" r:id="rId4" imgW="3009600" imgH="125712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81000" y="966788"/>
          <a:ext cx="8610600" cy="533400"/>
        </p:xfrm>
        <a:graphic>
          <a:graphicData uri="http://schemas.openxmlformats.org/presentationml/2006/ole">
            <p:oleObj spid="_x0000_s2051" name="Формула" r:id="rId5" imgW="3022560" imgH="228600" progId="Equation.3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4572000" y="71438"/>
          <a:ext cx="1304925" cy="838200"/>
        </p:xfrm>
        <a:graphic>
          <a:graphicData uri="http://schemas.openxmlformats.org/presentationml/2006/ole">
            <p:oleObj spid="_x0000_s2052" name="Формула" r:id="rId6" imgW="647640" imgH="393480" progId="Equation.3">
              <p:embed/>
            </p:oleObj>
          </a:graphicData>
        </a:graphic>
      </p:graphicFrame>
      <p:graphicFrame>
        <p:nvGraphicFramePr>
          <p:cNvPr id="2053" name="Object 7"/>
          <p:cNvGraphicFramePr>
            <a:graphicFrameLocks noChangeAspect="1"/>
          </p:cNvGraphicFramePr>
          <p:nvPr/>
        </p:nvGraphicFramePr>
        <p:xfrm>
          <a:off x="2857500" y="214313"/>
          <a:ext cx="354013" cy="609600"/>
        </p:xfrm>
        <a:graphic>
          <a:graphicData uri="http://schemas.openxmlformats.org/presentationml/2006/ole">
            <p:oleObj spid="_x0000_s2053" name="Формула" r:id="rId7" imgW="164880" imgH="228600" progId="Equation.3">
              <p:embed/>
            </p:oleObj>
          </a:graphicData>
        </a:graphic>
      </p:graphicFrame>
      <p:graphicFrame>
        <p:nvGraphicFramePr>
          <p:cNvPr id="2054" name="Object 13"/>
          <p:cNvGraphicFramePr>
            <a:graphicFrameLocks noChangeAspect="1"/>
          </p:cNvGraphicFramePr>
          <p:nvPr/>
        </p:nvGraphicFramePr>
        <p:xfrm>
          <a:off x="3643313" y="214313"/>
          <a:ext cx="354012" cy="609600"/>
        </p:xfrm>
        <a:graphic>
          <a:graphicData uri="http://schemas.openxmlformats.org/presentationml/2006/ole">
            <p:oleObj spid="_x0000_s2054" name="Формула" r:id="rId8" imgW="164880" imgH="228600" progId="Equation.3">
              <p:embed/>
            </p:oleObj>
          </a:graphicData>
        </a:graphic>
      </p:graphicFrame>
      <p:sp>
        <p:nvSpPr>
          <p:cNvPr id="2057" name="TextBox 10"/>
          <p:cNvSpPr txBox="1">
            <a:spLocks noChangeArrowheads="1"/>
          </p:cNvSpPr>
          <p:nvPr/>
        </p:nvSpPr>
        <p:spPr bwMode="auto">
          <a:xfrm>
            <a:off x="428625" y="285750"/>
            <a:ext cx="3281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Интенсивность        и</a:t>
            </a:r>
            <a:r>
              <a:rPr lang="ru-RU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58" name="TextBox 17"/>
          <p:cNvSpPr txBox="1">
            <a:spLocks noChangeArrowheads="1"/>
          </p:cNvSpPr>
          <p:nvPr/>
        </p:nvSpPr>
        <p:spPr bwMode="auto">
          <a:xfrm>
            <a:off x="428625" y="1714500"/>
            <a:ext cx="431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Изотропное поле излучения:</a:t>
            </a:r>
          </a:p>
        </p:txBody>
      </p:sp>
      <p:graphicFrame>
        <p:nvGraphicFramePr>
          <p:cNvPr id="2055" name="Object 2"/>
          <p:cNvGraphicFramePr>
            <a:graphicFrameLocks noChangeAspect="1"/>
          </p:cNvGraphicFramePr>
          <p:nvPr/>
        </p:nvGraphicFramePr>
        <p:xfrm>
          <a:off x="571500" y="2214563"/>
          <a:ext cx="1182688" cy="619125"/>
        </p:xfrm>
        <a:graphic>
          <a:graphicData uri="http://schemas.openxmlformats.org/presentationml/2006/ole">
            <p:oleObj spid="_x0000_s2055" name="Формула" r:id="rId9" imgW="469800" imgH="228600" progId="Equation.3">
              <p:embed/>
            </p:oleObj>
          </a:graphicData>
        </a:graphic>
      </p:graphicFrame>
      <p:sp>
        <p:nvSpPr>
          <p:cNvPr id="2059" name="TextBox 19"/>
          <p:cNvSpPr txBox="1">
            <a:spLocks noChangeArrowheads="1"/>
          </p:cNvSpPr>
          <p:nvPr/>
        </p:nvSpPr>
        <p:spPr bwMode="auto">
          <a:xfrm>
            <a:off x="1862138" y="2286000"/>
            <a:ext cx="6710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не зависит от направления распространения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857375" y="1714500"/>
          <a:ext cx="4572000" cy="1176338"/>
        </p:xfrm>
        <a:graphic>
          <a:graphicData uri="http://schemas.openxmlformats.org/presentationml/2006/ole">
            <p:oleObj spid="_x0000_s3074" name="Формула" r:id="rId4" imgW="1650960" imgH="482400" progId="Equation.3">
              <p:embed/>
            </p:oleObj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786313" y="3000375"/>
            <a:ext cx="421481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defRPr/>
            </a:pPr>
            <a:r>
              <a:rPr lang="ru-RU" i="1" kern="0" dirty="0">
                <a:solidFill>
                  <a:srgbClr val="3399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Будьте бдительны при сравнении потоков!</a:t>
            </a:r>
          </a:p>
          <a:p>
            <a:pPr marL="342900" indent="-342900" eaLnBrk="0" hangingPunct="0">
              <a:defRPr/>
            </a:pPr>
            <a:r>
              <a:rPr lang="ru-RU" kern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Астрофизический поток  </a:t>
            </a:r>
            <a:r>
              <a:rPr lang="ru-RU" i="1" kern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kern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kern="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lang="ru-RU" kern="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indent="-342900" eaLnBrk="0" hangingPunct="0">
              <a:defRPr/>
            </a:pPr>
            <a:r>
              <a:rPr lang="ru-RU" kern="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Эддингтоновский</a:t>
            </a:r>
            <a:r>
              <a:rPr lang="ru-RU" kern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поток   </a:t>
            </a:r>
            <a:r>
              <a:rPr lang="de-DE" kern="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de-DE" kern="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lang="ru-RU" i="1" kern="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indent="-342900" eaLnBrk="0" hangingPunct="0">
              <a:defRPr/>
            </a:pPr>
            <a:r>
              <a:rPr lang="ru-RU" i="1" kern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i="1" kern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kern="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 </a:t>
            </a:r>
            <a:r>
              <a:rPr lang="en-US" kern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 F</a:t>
            </a:r>
            <a:r>
              <a:rPr lang="en-US" kern="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en-US" kern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4 </a:t>
            </a:r>
            <a:r>
              <a:rPr lang="de-DE" kern="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de-DE" kern="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lang="ru-RU" kern="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071688"/>
            <a:ext cx="1531937" cy="371475"/>
          </a:xfrm>
        </p:spPr>
        <p:txBody>
          <a:bodyPr/>
          <a:lstStyle/>
          <a:p>
            <a:pPr algn="l"/>
            <a:r>
              <a:rPr lang="ru-RU" sz="2400" smtClean="0">
                <a:solidFill>
                  <a:srgbClr val="0000FF"/>
                </a:solidFill>
              </a:rPr>
              <a:t>Поток</a:t>
            </a:r>
            <a:endParaRPr lang="ru-RU" sz="2400" smtClean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28625" y="357188"/>
            <a:ext cx="4500563" cy="1357312"/>
          </a:xfrm>
          <a:prstGeom prst="rect">
            <a:avLst/>
          </a:prstGeom>
          <a:solidFill>
            <a:schemeClr val="bg1">
              <a:alpha val="5882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00FF"/>
                </a:solidFill>
              </a:rPr>
              <a:t>Плотность энергии излучения</a:t>
            </a:r>
          </a:p>
          <a:p>
            <a:r>
              <a:rPr lang="ru-RU"/>
              <a:t>= энергия, излучаемая в един.</a:t>
            </a:r>
          </a:p>
          <a:p>
            <a:r>
              <a:rPr lang="ru-RU"/>
              <a:t>   объеме и един. интервале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ν</a:t>
            </a:r>
            <a:endParaRPr lang="ru-RU"/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5786438" y="571500"/>
          <a:ext cx="1528762" cy="858838"/>
        </p:xfrm>
        <a:graphic>
          <a:graphicData uri="http://schemas.openxmlformats.org/presentationml/2006/ole">
            <p:oleObj spid="_x0000_s3075" r:id="rId5" imgW="698197" imgH="393529" progId="Equation.3">
              <p:embed/>
            </p:oleObj>
          </a:graphicData>
        </a:graphic>
      </p:graphicFrame>
      <p:sp>
        <p:nvSpPr>
          <p:cNvPr id="3080" name="TextBox 8"/>
          <p:cNvSpPr txBox="1">
            <a:spLocks noChangeArrowheads="1"/>
          </p:cNvSpPr>
          <p:nvPr/>
        </p:nvSpPr>
        <p:spPr bwMode="auto">
          <a:xfrm>
            <a:off x="428625" y="2955925"/>
            <a:ext cx="3582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Для точечных объектов</a:t>
            </a:r>
          </a:p>
          <a:p>
            <a:r>
              <a:rPr lang="ru-RU"/>
              <a:t>(звёзд) измеряем поток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929438" y="2071688"/>
          <a:ext cx="1771650" cy="500062"/>
        </p:xfrm>
        <a:graphic>
          <a:graphicData uri="http://schemas.openxmlformats.org/presentationml/2006/ole">
            <p:oleObj spid="_x0000_s3076" name="Формула" r:id="rId6" imgW="622080" imgH="203040" progId="Equation.3">
              <p:embed/>
            </p:oleObj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42875"/>
            <a:ext cx="8429625" cy="981075"/>
          </a:xfrm>
        </p:spPr>
        <p:txBody>
          <a:bodyPr/>
          <a:lstStyle/>
          <a:p>
            <a:pPr algn="l"/>
            <a:r>
              <a:rPr lang="ru-RU" sz="2400" smtClean="0">
                <a:solidFill>
                  <a:schemeClr val="accent2"/>
                </a:solidFill>
                <a:latin typeface="Arial" pitchFamily="34" charset="0"/>
              </a:rPr>
              <a:t>Звезда – не абсолютно черное тело (АЧТ), </a:t>
            </a:r>
            <a:r>
              <a:rPr lang="ru-RU" sz="2400" smtClean="0">
                <a:solidFill>
                  <a:schemeClr val="tx1"/>
                </a:solidFill>
                <a:latin typeface="Arial" pitchFamily="34" charset="0"/>
              </a:rPr>
              <a:t>но полезно</a:t>
            </a:r>
            <a:br>
              <a:rPr lang="ru-RU" sz="240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ru-RU" sz="2400" smtClean="0">
                <a:solidFill>
                  <a:schemeClr val="tx1"/>
                </a:solidFill>
                <a:latin typeface="Arial" pitchFamily="34" charset="0"/>
              </a:rPr>
              <a:t>                                                                            сравнить</a:t>
            </a:r>
            <a:endParaRPr lang="de-DE" sz="40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4103" name="Picture 5" descr="F05_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447800"/>
            <a:ext cx="3929063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3714750" y="3116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053013" y="1428750"/>
          <a:ext cx="3733800" cy="1219200"/>
        </p:xfrm>
        <a:graphic>
          <a:graphicData uri="http://schemas.openxmlformats.org/presentationml/2006/ole">
            <p:oleObj spid="_x0000_s4098" r:id="rId5" imgW="1714500" imgH="622300" progId="Equation.3">
              <p:embed/>
            </p:oleObj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897313" y="3189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908550" y="2500313"/>
          <a:ext cx="3306763" cy="990600"/>
        </p:xfrm>
        <a:graphic>
          <a:graphicData uri="http://schemas.openxmlformats.org/presentationml/2006/ole">
            <p:oleObj spid="_x0000_s4099" name="Формула" r:id="rId6" imgW="1574640" imgH="482400" progId="Equation.3">
              <p:embed/>
            </p:oleObj>
          </a:graphicData>
        </a:graphic>
      </p:graphicFrame>
      <p:sp>
        <p:nvSpPr>
          <p:cNvPr id="4106" name="Text Box 11"/>
          <p:cNvSpPr txBox="1">
            <a:spLocks noChangeArrowheads="1"/>
          </p:cNvSpPr>
          <p:nvPr/>
        </p:nvSpPr>
        <p:spPr bwMode="auto">
          <a:xfrm>
            <a:off x="4165600" y="2000250"/>
            <a:ext cx="2139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zh-CN" sz="2000">
                <a:solidFill>
                  <a:srgbClr val="FF0000"/>
                </a:solidFill>
                <a:latin typeface="Arial" pitchFamily="34" charset="0"/>
                <a:ea typeface="SimSun" pitchFamily="2" charset="-122"/>
              </a:rPr>
              <a:t>Функция Планка</a:t>
            </a:r>
            <a:endParaRPr lang="en-US" altLang="zh-CN" sz="2000">
              <a:solidFill>
                <a:srgbClr val="FF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4107" name="TextBox 9"/>
          <p:cNvSpPr txBox="1">
            <a:spLocks noChangeArrowheads="1"/>
          </p:cNvSpPr>
          <p:nvPr/>
        </p:nvSpPr>
        <p:spPr bwMode="auto">
          <a:xfrm>
            <a:off x="504825" y="1000125"/>
            <a:ext cx="649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Arial" pitchFamily="34" charset="0"/>
              </a:rPr>
              <a:t>Излучение АЧТ – равновесное (изотропное)</a:t>
            </a:r>
            <a:endParaRPr lang="ru-RU"/>
          </a:p>
        </p:txBody>
      </p:sp>
      <p:sp>
        <p:nvSpPr>
          <p:cNvPr id="4108" name="TextBox 10"/>
          <p:cNvSpPr txBox="1">
            <a:spLocks noChangeArrowheads="1"/>
          </p:cNvSpPr>
          <p:nvPr/>
        </p:nvSpPr>
        <p:spPr bwMode="auto">
          <a:xfrm>
            <a:off x="1857375" y="1428750"/>
            <a:ext cx="1814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de-DE" sz="2800" b="1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DE" sz="2800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de-DE" sz="280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2800" b="1" i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e-DE" sz="2800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de-DE" sz="2800">
                <a:latin typeface="Times New Roman" pitchFamily="18" charset="0"/>
                <a:cs typeface="Times New Roman" pitchFamily="18" charset="0"/>
              </a:rPr>
              <a:t> (T)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75" y="2571750"/>
            <a:ext cx="2928938" cy="928688"/>
          </a:xfrm>
        </p:spPr>
        <p:txBody>
          <a:bodyPr/>
          <a:lstStyle/>
          <a:p>
            <a:pPr marL="0" indent="0" algn="r">
              <a:buFontTx/>
              <a:buNone/>
            </a:pPr>
            <a:r>
              <a:rPr lang="ru-RU" sz="2400" smtClean="0">
                <a:latin typeface="Arial" pitchFamily="34" charset="0"/>
              </a:rPr>
              <a:t>Поток выходящего</a:t>
            </a:r>
          </a:p>
          <a:p>
            <a:pPr marL="0" indent="0" algn="r">
              <a:buFontTx/>
              <a:buNone/>
            </a:pPr>
            <a:r>
              <a:rPr lang="ru-RU" sz="2400" smtClean="0">
                <a:latin typeface="Arial" pitchFamily="34" charset="0"/>
              </a:rPr>
              <a:t>излучения</a:t>
            </a:r>
            <a:endParaRPr lang="de-DE" sz="2400" smtClean="0"/>
          </a:p>
        </p:txBody>
      </p:sp>
      <p:graphicFrame>
        <p:nvGraphicFramePr>
          <p:cNvPr id="4100" name="Object 10"/>
          <p:cNvGraphicFramePr>
            <a:graphicFrameLocks noChangeAspect="1"/>
          </p:cNvGraphicFramePr>
          <p:nvPr/>
        </p:nvGraphicFramePr>
        <p:xfrm>
          <a:off x="3810000" y="4071938"/>
          <a:ext cx="5119688" cy="785812"/>
        </p:xfrm>
        <a:graphic>
          <a:graphicData uri="http://schemas.openxmlformats.org/presentationml/2006/ole">
            <p:oleObj spid="_x0000_s4100" name="Формула" r:id="rId7" imgW="2730240" imgH="393480" progId="Equation.3">
              <p:embed/>
            </p:oleObj>
          </a:graphicData>
        </a:graphic>
      </p:graphicFrame>
      <p:cxnSp>
        <p:nvCxnSpPr>
          <p:cNvPr id="4110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3786188" y="3500438"/>
            <a:ext cx="5072062" cy="1587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4111" name="TextBox 18"/>
          <p:cNvSpPr txBox="1">
            <a:spLocks noChangeArrowheads="1"/>
          </p:cNvSpPr>
          <p:nvPr/>
        </p:nvSpPr>
        <p:spPr bwMode="auto">
          <a:xfrm>
            <a:off x="3786188" y="3538538"/>
            <a:ext cx="3857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 L"/>
                <a:cs typeface="Times New Roman" pitchFamily="18" charset="0"/>
              </a:rPr>
              <a:t>Закон</a:t>
            </a:r>
            <a:r>
              <a:rPr lang="en-US">
                <a:latin typeface="Century Schoolbook L"/>
                <a:cs typeface="Times New Roman" pitchFamily="18" charset="0"/>
              </a:rPr>
              <a:t> </a:t>
            </a:r>
            <a:r>
              <a:rPr lang="ru-RU">
                <a:latin typeface="Century Schoolbook L"/>
                <a:cs typeface="Times New Roman" pitchFamily="18" charset="0"/>
              </a:rPr>
              <a:t>смещения Вина</a:t>
            </a:r>
          </a:p>
        </p:txBody>
      </p:sp>
      <p:graphicFrame>
        <p:nvGraphicFramePr>
          <p:cNvPr id="4101" name="Object 7"/>
          <p:cNvGraphicFramePr>
            <a:graphicFrameLocks noChangeAspect="1"/>
          </p:cNvGraphicFramePr>
          <p:nvPr/>
        </p:nvGraphicFramePr>
        <p:xfrm>
          <a:off x="3857625" y="5000625"/>
          <a:ext cx="2976563" cy="785813"/>
        </p:xfrm>
        <a:graphic>
          <a:graphicData uri="http://schemas.openxmlformats.org/presentationml/2006/ole">
            <p:oleObj spid="_x0000_s4101" name="Формула" r:id="rId8" imgW="1587240" imgH="393480" progId="Equation.3">
              <p:embed/>
            </p:oleObj>
          </a:graphicData>
        </a:graphic>
      </p:graphicFrame>
      <p:sp>
        <p:nvSpPr>
          <p:cNvPr id="4112" name="TextBox 21"/>
          <p:cNvSpPr txBox="1">
            <a:spLocks noChangeArrowheads="1"/>
          </p:cNvSpPr>
          <p:nvPr/>
        </p:nvSpPr>
        <p:spPr bwMode="auto">
          <a:xfrm>
            <a:off x="3857625" y="5929313"/>
            <a:ext cx="4618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Максимум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l-GR" i="1" baseline="-2500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l-GR" i="1" baseline="-2500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на разных </a:t>
            </a:r>
            <a:r>
              <a:rPr lang="el-GR" i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 !</a:t>
            </a:r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5" descr="F05_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447800"/>
            <a:ext cx="3929063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714750" y="3116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786313" y="214313"/>
          <a:ext cx="3733800" cy="1219200"/>
        </p:xfrm>
        <a:graphic>
          <a:graphicData uri="http://schemas.openxmlformats.org/presentationml/2006/ole">
            <p:oleObj spid="_x0000_s5122" r:id="rId5" imgW="1714500" imgH="622300" progId="Equation.3">
              <p:embed/>
            </p:oleObj>
          </a:graphicData>
        </a:graphic>
      </p:graphicFrame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3897313" y="3189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500063" y="857250"/>
          <a:ext cx="2262187" cy="571500"/>
        </p:xfrm>
        <a:graphic>
          <a:graphicData uri="http://schemas.openxmlformats.org/presentationml/2006/ole">
            <p:oleObj spid="_x0000_s5123" name="Формула" r:id="rId6" imgW="787320" imgH="203040" progId="Equation.3">
              <p:embed/>
            </p:oleObj>
          </a:graphicData>
        </a:graphic>
      </p:graphicFrame>
      <p:sp>
        <p:nvSpPr>
          <p:cNvPr id="5129" name="TextBox 9"/>
          <p:cNvSpPr txBox="1">
            <a:spLocks noChangeArrowheads="1"/>
          </p:cNvSpPr>
          <p:nvPr/>
        </p:nvSpPr>
        <p:spPr bwMode="auto">
          <a:xfrm>
            <a:off x="504825" y="285750"/>
            <a:ext cx="2381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Arial" pitchFamily="34" charset="0"/>
              </a:rPr>
              <a:t>Излучение АЧТ</a:t>
            </a:r>
            <a:endParaRPr lang="ru-RU"/>
          </a:p>
        </p:txBody>
      </p:sp>
      <p:graphicFrame>
        <p:nvGraphicFramePr>
          <p:cNvPr id="5124" name="Object 10"/>
          <p:cNvGraphicFramePr>
            <a:graphicFrameLocks noChangeAspect="1"/>
          </p:cNvGraphicFramePr>
          <p:nvPr/>
        </p:nvGraphicFramePr>
        <p:xfrm>
          <a:off x="5715000" y="1731963"/>
          <a:ext cx="3086100" cy="768350"/>
        </p:xfrm>
        <a:graphic>
          <a:graphicData uri="http://schemas.openxmlformats.org/presentationml/2006/ole">
            <p:oleObj spid="_x0000_s5124" name="Формула" r:id="rId7" imgW="1790640" imgH="419040" progId="Equation.3">
              <p:embed/>
            </p:oleObj>
          </a:graphicData>
        </a:graphic>
      </p:graphicFrame>
      <p:graphicFrame>
        <p:nvGraphicFramePr>
          <p:cNvPr id="5125" name="Object 11"/>
          <p:cNvGraphicFramePr>
            <a:graphicFrameLocks noChangeAspect="1"/>
          </p:cNvGraphicFramePr>
          <p:nvPr/>
        </p:nvGraphicFramePr>
        <p:xfrm>
          <a:off x="5000625" y="3000375"/>
          <a:ext cx="3844925" cy="836613"/>
        </p:xfrm>
        <a:graphic>
          <a:graphicData uri="http://schemas.openxmlformats.org/presentationml/2006/ole">
            <p:oleObj spid="_x0000_s5125" name="Формула" r:id="rId8" imgW="2412720" imgH="444240" progId="Equation.3">
              <p:embed/>
            </p:oleObj>
          </a:graphicData>
        </a:graphic>
      </p:graphicFrame>
      <p:sp>
        <p:nvSpPr>
          <p:cNvPr id="5130" name="TextBox 13"/>
          <p:cNvSpPr txBox="1">
            <a:spLocks noChangeArrowheads="1"/>
          </p:cNvSpPr>
          <p:nvPr/>
        </p:nvSpPr>
        <p:spPr bwMode="auto">
          <a:xfrm>
            <a:off x="2571750" y="1714500"/>
            <a:ext cx="27924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>
                <a:latin typeface="Times New Roman" pitchFamily="18" charset="0"/>
                <a:cs typeface="Times New Roman" pitchFamily="18" charset="0"/>
              </a:rPr>
              <a:t>Рэлей-Джинсовская</a:t>
            </a:r>
          </a:p>
          <a:p>
            <a:pPr algn="r"/>
            <a:r>
              <a:rPr lang="ru-RU">
                <a:latin typeface="Times New Roman" pitchFamily="18" charset="0"/>
                <a:cs typeface="Times New Roman" pitchFamily="18" charset="0"/>
              </a:rPr>
              <a:t>область</a:t>
            </a:r>
          </a:p>
        </p:txBody>
      </p:sp>
      <p:sp>
        <p:nvSpPr>
          <p:cNvPr id="5131" name="TextBox 18"/>
          <p:cNvSpPr txBox="1">
            <a:spLocks noChangeArrowheads="1"/>
          </p:cNvSpPr>
          <p:nvPr/>
        </p:nvSpPr>
        <p:spPr bwMode="auto">
          <a:xfrm>
            <a:off x="2786063" y="2955925"/>
            <a:ext cx="1820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>
                <a:latin typeface="Times New Roman" pitchFamily="18" charset="0"/>
                <a:cs typeface="Times New Roman" pitchFamily="18" charset="0"/>
              </a:rPr>
              <a:t>Виновская</a:t>
            </a:r>
          </a:p>
          <a:p>
            <a:pPr algn="r"/>
            <a:r>
              <a:rPr lang="ru-RU">
                <a:latin typeface="Times New Roman" pitchFamily="18" charset="0"/>
                <a:cs typeface="Times New Roman" pitchFamily="18" charset="0"/>
              </a:rPr>
              <a:t>область</a:t>
            </a:r>
          </a:p>
        </p:txBody>
      </p:sp>
      <p:cxnSp>
        <p:nvCxnSpPr>
          <p:cNvPr id="5132" name="Прямая соединительная линия 18"/>
          <p:cNvCxnSpPr>
            <a:cxnSpLocks noChangeShapeType="1"/>
          </p:cNvCxnSpPr>
          <p:nvPr/>
        </p:nvCxnSpPr>
        <p:spPr bwMode="auto">
          <a:xfrm rot="5400000">
            <a:off x="5037138" y="2178050"/>
            <a:ext cx="928688" cy="1587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</p:spPr>
      </p:cxnSp>
      <p:cxnSp>
        <p:nvCxnSpPr>
          <p:cNvPr id="5133" name="Прямая соединительная линия 25"/>
          <p:cNvCxnSpPr>
            <a:cxnSpLocks noChangeShapeType="1"/>
          </p:cNvCxnSpPr>
          <p:nvPr/>
        </p:nvCxnSpPr>
        <p:spPr bwMode="auto">
          <a:xfrm rot="5400000">
            <a:off x="4392613" y="3463925"/>
            <a:ext cx="928688" cy="1587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</p:spPr>
      </p:cxn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695325"/>
          </a:xfrm>
        </p:spPr>
        <p:txBody>
          <a:bodyPr/>
          <a:lstStyle/>
          <a:p>
            <a:pPr algn="l"/>
            <a:r>
              <a:rPr lang="ru-RU" sz="2400" smtClean="0">
                <a:solidFill>
                  <a:schemeClr val="tx1"/>
                </a:solidFill>
                <a:latin typeface="Arial" pitchFamily="34" charset="0"/>
                <a:sym typeface="Symbol" pitchFamily="18" charset="2"/>
              </a:rPr>
              <a:t>Сравним излучение звезды с излучением АЧТ</a:t>
            </a:r>
            <a:endParaRPr lang="de-DE" sz="2400" smtClean="0">
              <a:solidFill>
                <a:schemeClr val="tx1"/>
              </a:solidFill>
              <a:latin typeface="Arial" pitchFamily="34" charset="0"/>
              <a:sym typeface="Symbol" pitchFamily="18" charset="2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28625" y="1428750"/>
          <a:ext cx="4071938" cy="1066800"/>
        </p:xfrm>
        <a:graphic>
          <a:graphicData uri="http://schemas.openxmlformats.org/presentationml/2006/ole">
            <p:oleObj spid="_x0000_s6146" name="Формула" r:id="rId4" imgW="1854000" imgH="482400" progId="Equation.3">
              <p:embed/>
            </p:oleObj>
          </a:graphicData>
        </a:graphic>
      </p:graphicFrame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5000625" y="1571625"/>
            <a:ext cx="3429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80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e-DE" sz="2800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eff</a:t>
            </a:r>
            <a:r>
              <a:rPr lang="ru-RU" sz="2800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>
                <a:solidFill>
                  <a:schemeClr val="accent2"/>
                </a:solidFill>
              </a:rPr>
              <a:t>эффективная</a:t>
            </a:r>
          </a:p>
          <a:p>
            <a:pPr algn="ctr"/>
            <a:r>
              <a:rPr lang="ru-RU">
                <a:solidFill>
                  <a:schemeClr val="accent2"/>
                </a:solidFill>
              </a:rPr>
              <a:t>температура звезды</a:t>
            </a:r>
            <a:endParaRPr lang="ru-RU" altLang="zh-CN">
              <a:solidFill>
                <a:schemeClr val="accent2"/>
              </a:solidFill>
            </a:endParaRP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427038" y="1038225"/>
            <a:ext cx="74660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  <a:sym typeface="Symbol" pitchFamily="18" charset="2"/>
              </a:rPr>
              <a:t></a:t>
            </a:r>
            <a:r>
              <a:rPr lang="ru-RU">
                <a:sym typeface="Symbol" pitchFamily="18" charset="2"/>
              </a:rPr>
              <a:t> </a:t>
            </a:r>
            <a:r>
              <a:rPr lang="ru-RU"/>
              <a:t>Интегральный поток, выходящий с поверхности:</a:t>
            </a:r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1000125" y="4357688"/>
            <a:ext cx="1984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de-DE" sz="2800" b="1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2800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λ</a:t>
            </a:r>
            <a:r>
              <a:rPr lang="de-DE" sz="280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2800" b="1" i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l-GR" sz="2800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λ </a:t>
            </a:r>
            <a:r>
              <a:rPr lang="de-DE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e-DE" sz="28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e-DE" sz="2800" baseline="-250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e-DE" sz="280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428625" y="3857625"/>
            <a:ext cx="5434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  <a:sym typeface="Symbol" pitchFamily="18" charset="2"/>
              </a:rPr>
              <a:t></a:t>
            </a:r>
            <a:r>
              <a:rPr lang="ru-RU">
                <a:sym typeface="Symbol" pitchFamily="18" charset="2"/>
              </a:rPr>
              <a:t> </a:t>
            </a:r>
            <a:r>
              <a:rPr lang="ru-RU"/>
              <a:t>Интенсивность на длине волны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6250" y="4322763"/>
            <a:ext cx="45005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8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e-DE" sz="2800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температура  излучения</a:t>
            </a:r>
          </a:p>
          <a:p>
            <a:pPr>
              <a:defRPr/>
            </a:pPr>
            <a:r>
              <a:rPr lang="ru-RU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        на длине волны </a:t>
            </a:r>
            <a:r>
              <a:rPr lang="el-G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endParaRPr lang="ru-RU" altLang="zh-CN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54213" y="2571750"/>
            <a:ext cx="6475412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Еще один параметр.</a:t>
            </a:r>
          </a:p>
          <a:p>
            <a:pPr>
              <a:defRPr/>
            </a:pPr>
            <a:r>
              <a:rPr lang="en-GB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GB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baseline="-33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000 –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000 К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5780 K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Arial Unicode MS"/>
        <a:ea typeface=""/>
        <a:cs typeface="Arial Unicode MS"/>
      </a:majorFont>
      <a:minorFont>
        <a:latin typeface="Arial Unicode MS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2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2" charset="0"/>
            <a:cs typeface="Arial Unicode MS" pitchFamily="32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7548</TotalTime>
  <Words>1622</Words>
  <Application>Microsoft PowerPoint</Application>
  <PresentationFormat>Экран (4:3)</PresentationFormat>
  <Paragraphs>286</Paragraphs>
  <Slides>21</Slides>
  <Notes>21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默认设计模板</vt:lpstr>
      <vt:lpstr>Формула</vt:lpstr>
      <vt:lpstr>Formel</vt:lpstr>
      <vt:lpstr>Microsoft Equation 3.0</vt:lpstr>
      <vt:lpstr>Equation</vt:lpstr>
      <vt:lpstr>2.1. Основные характеристики звезд и соотношения        между  ними.        Прямые методы определения основных        параметров звезд из наблюдений.         Распределение звезд по массе и светимости.</vt:lpstr>
      <vt:lpstr>Слайд 2</vt:lpstr>
      <vt:lpstr>Слайд 3</vt:lpstr>
      <vt:lpstr>Поле излучения</vt:lpstr>
      <vt:lpstr>Слайд 5</vt:lpstr>
      <vt:lpstr>Поток</vt:lpstr>
      <vt:lpstr>Звезда – не абсолютно черное тело (АЧТ), но полезно                                                                             сравнить</vt:lpstr>
      <vt:lpstr>Слайд 8</vt:lpstr>
      <vt:lpstr>Сравним излучение звезды с излучением АЧТ</vt:lpstr>
      <vt:lpstr>Слайд 10</vt:lpstr>
      <vt:lpstr>Что можно измерить у звезды?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NAOC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Theoretical color-T relations</dc:title>
  <dc:creator>Lyudmila</dc:creator>
  <cp:lastModifiedBy>Valued Acer Customer</cp:lastModifiedBy>
  <cp:revision>479</cp:revision>
  <dcterms:created xsi:type="dcterms:W3CDTF">2004-09-10T02:40:12Z</dcterms:created>
  <dcterms:modified xsi:type="dcterms:W3CDTF">2022-03-01T10:53:07Z</dcterms:modified>
</cp:coreProperties>
</file>